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1" r:id="rId1"/>
  </p:sldMasterIdLst>
  <p:notesMasterIdLst>
    <p:notesMasterId r:id="rId7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314" r:id="rId15"/>
    <p:sldId id="269" r:id="rId16"/>
    <p:sldId id="313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315" r:id="rId34"/>
    <p:sldId id="316" r:id="rId35"/>
    <p:sldId id="289" r:id="rId36"/>
    <p:sldId id="293" r:id="rId37"/>
    <p:sldId id="294" r:id="rId38"/>
    <p:sldId id="295" r:id="rId39"/>
    <p:sldId id="299" r:id="rId40"/>
    <p:sldId id="297" r:id="rId41"/>
    <p:sldId id="298" r:id="rId42"/>
    <p:sldId id="296" r:id="rId43"/>
    <p:sldId id="300" r:id="rId44"/>
    <p:sldId id="301" r:id="rId45"/>
    <p:sldId id="312" r:id="rId46"/>
    <p:sldId id="319" r:id="rId47"/>
    <p:sldId id="320" r:id="rId48"/>
    <p:sldId id="321" r:id="rId49"/>
    <p:sldId id="322" r:id="rId50"/>
    <p:sldId id="323" r:id="rId51"/>
    <p:sldId id="324" r:id="rId52"/>
    <p:sldId id="325" r:id="rId53"/>
    <p:sldId id="326" r:id="rId54"/>
    <p:sldId id="327" r:id="rId55"/>
    <p:sldId id="328" r:id="rId56"/>
    <p:sldId id="329" r:id="rId57"/>
    <p:sldId id="330" r:id="rId58"/>
    <p:sldId id="331" r:id="rId59"/>
    <p:sldId id="332" r:id="rId60"/>
    <p:sldId id="333" r:id="rId61"/>
    <p:sldId id="334" r:id="rId62"/>
    <p:sldId id="335" r:id="rId63"/>
    <p:sldId id="302" r:id="rId64"/>
    <p:sldId id="303" r:id="rId65"/>
    <p:sldId id="304" r:id="rId66"/>
    <p:sldId id="305" r:id="rId67"/>
    <p:sldId id="317" r:id="rId68"/>
    <p:sldId id="318" r:id="rId69"/>
    <p:sldId id="308" r:id="rId70"/>
    <p:sldId id="309" r:id="rId71"/>
    <p:sldId id="310" r:id="rId72"/>
    <p:sldId id="311" r:id="rId73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2273">
          <p15:clr>
            <a:srgbClr val="A4A3A4"/>
          </p15:clr>
        </p15:guide>
        <p15:guide id="4" orient="horz" pos="23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6F1E159-7F2C-4AEF-9150-0534C75D747A}">
  <a:tblStyle styleId="{F6F1E159-7F2C-4AEF-9150-0534C75D747A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474FB7B-6188-4484-9514-787B069A4CE2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 b="off" i="off"/>
      <a:tcStyle>
        <a:tcBdr/>
        <a:fill>
          <a:solidFill>
            <a:srgbClr val="E6E6E6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E6E6E6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eCell>
    <a:swCell>
      <a:tcTxStyle b="on" i="off">
        <a:font>
          <a:latin typeface="Calibri"/>
          <a:ea typeface="Calibri"/>
          <a:cs typeface="Calibri"/>
        </a:font>
        <a:schemeClr val="dk1"/>
      </a:tcTxStyle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  <a:tblStyle styleId="{C8018BF0-1A9F-4172-8232-1DA12F58807A}" styleName="Table_2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 b="off" i="off"/>
      <a:tcStyle>
        <a:tcBdr/>
        <a:fill>
          <a:solidFill>
            <a:srgbClr val="CACACA"/>
          </a:solidFill>
        </a:fill>
      </a:tcStyle>
    </a:band1H>
    <a:band2H>
      <a:tcTxStyle b="off" i="off"/>
      <a:tcStyle>
        <a:tcBdr/>
      </a:tcStyle>
    </a:band2H>
    <a:band1V>
      <a:tcTxStyle b="off" i="off"/>
      <a:tcStyle>
        <a:tcBdr/>
        <a:fill>
          <a:solidFill>
            <a:srgbClr val="CACACA"/>
          </a:solidFill>
        </a:fill>
      </a:tcStyle>
    </a:band1V>
    <a:band2V>
      <a:tcTxStyle b="off" i="off"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dk1"/>
          </a:solidFill>
        </a:fill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dk1"/>
          </a:solidFill>
        </a:fill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9" d="100"/>
          <a:sy n="109" d="100"/>
        </p:scale>
        <p:origin x="636" y="132"/>
      </p:cViewPr>
      <p:guideLst>
        <p:guide orient="horz" pos="2160"/>
        <p:guide pos="3840"/>
        <p:guide orient="horz" pos="2273"/>
        <p:guide orient="horz" pos="236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" name="Google Shape;19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81" name="Google Shape;18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99" name="Google Shape;199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35" name="Google Shape;23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17748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11e4a56a7a5_0_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g11e4a56a7a5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9" name="Google Shape;349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53388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58" name="Google Shape;35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67" name="Google Shape;367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80" name="Google Shape;38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4" name="Google Shape;34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g11e4a56a7a5_1_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391" name="Google Shape;391;g11e4a56a7a5_1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03" name="Google Shape;40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4" name="Google Shape;414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5" name="Google Shape;415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2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29" name="Google Shape;429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43" name="Google Shape;4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5" name="Google Shape;455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7" name="Google Shape;46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79" name="Google Shape;479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91" name="Google Shape;491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03" name="Google Shape;50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5" name="Google Shape;4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15" name="Google Shape;515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39" name="Google Shape;539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3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1" name="Google Shape;551;p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95461456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3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20" name="Google Shape;620;p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261574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4574232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0728855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0373706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395362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4" name="Google Shape;64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589754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7600532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0913878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81343129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5063088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8" name="Google Shape;7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361690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p3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28" name="Google Shape;728;p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558562253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8530515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3238879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51715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9" name="Google Shape;79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66257608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7444536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99959924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01956096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51938890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8571127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7664339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793084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03703943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99179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05" name="Google Shape;105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66739920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47972899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p3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14" name="Google Shape;714;p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1524642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61819480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001606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62948971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275061165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209916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830206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419837144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551226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p3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737" name="Google Shape;737;p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85700352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p3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748" name="Google Shape;748;p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698270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49" name="Google Shape;14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64" name="Google Shape;164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제목 슬라이드">
  <p:cSld name="1_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 rot="-5400000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18" Type="http://schemas.openxmlformats.org/officeDocument/2006/relationships/image" Target="../media/image52.jpg"/><Relationship Id="rId3" Type="http://schemas.openxmlformats.org/officeDocument/2006/relationships/image" Target="../media/image37.png"/><Relationship Id="rId21" Type="http://schemas.openxmlformats.org/officeDocument/2006/relationships/image" Target="../media/image55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17" Type="http://schemas.openxmlformats.org/officeDocument/2006/relationships/image" Target="../media/image51.jp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50.png"/><Relationship Id="rId20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jpg"/><Relationship Id="rId5" Type="http://schemas.openxmlformats.org/officeDocument/2006/relationships/image" Target="../media/image39.png"/><Relationship Id="rId15" Type="http://schemas.openxmlformats.org/officeDocument/2006/relationships/image" Target="../media/image49.png"/><Relationship Id="rId10" Type="http://schemas.openxmlformats.org/officeDocument/2006/relationships/image" Target="../media/image44.png"/><Relationship Id="rId19" Type="http://schemas.openxmlformats.org/officeDocument/2006/relationships/image" Target="../media/image53.jp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Relationship Id="rId22" Type="http://schemas.openxmlformats.org/officeDocument/2006/relationships/image" Target="../media/image56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png"/><Relationship Id="rId4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89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0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9.png"/><Relationship Id="rId4" Type="http://schemas.openxmlformats.org/officeDocument/2006/relationships/image" Target="../media/image9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5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image" Target="../media/image107.png"/><Relationship Id="rId7" Type="http://schemas.openxmlformats.org/officeDocument/2006/relationships/image" Target="../media/image113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10" Type="http://schemas.openxmlformats.org/officeDocument/2006/relationships/image" Target="../media/image116.png"/><Relationship Id="rId4" Type="http://schemas.openxmlformats.org/officeDocument/2006/relationships/image" Target="../media/image110.png"/><Relationship Id="rId9" Type="http://schemas.openxmlformats.org/officeDocument/2006/relationships/image" Target="../media/image115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1.png"/><Relationship Id="rId4" Type="http://schemas.openxmlformats.org/officeDocument/2006/relationships/image" Target="../media/image12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8.png"/><Relationship Id="rId3" Type="http://schemas.openxmlformats.org/officeDocument/2006/relationships/image" Target="../media/image123.png"/><Relationship Id="rId7" Type="http://schemas.openxmlformats.org/officeDocument/2006/relationships/image" Target="../media/image12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6.png"/><Relationship Id="rId5" Type="http://schemas.openxmlformats.org/officeDocument/2006/relationships/image" Target="../media/image125.png"/><Relationship Id="rId4" Type="http://schemas.openxmlformats.org/officeDocument/2006/relationships/image" Target="../media/image124.pn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4.png"/><Relationship Id="rId3" Type="http://schemas.openxmlformats.org/officeDocument/2006/relationships/image" Target="../media/image129.png"/><Relationship Id="rId7" Type="http://schemas.openxmlformats.org/officeDocument/2006/relationships/image" Target="../media/image1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png"/><Relationship Id="rId7" Type="http://schemas.openxmlformats.org/officeDocument/2006/relationships/image" Target="../media/image13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8.png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png"/><Relationship Id="rId7" Type="http://schemas.openxmlformats.org/officeDocument/2006/relationships/image" Target="../media/image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5.png"/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Relationship Id="rId9" Type="http://schemas.openxmlformats.org/officeDocument/2006/relationships/image" Target="../media/image146.png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2.png"/><Relationship Id="rId3" Type="http://schemas.openxmlformats.org/officeDocument/2006/relationships/image" Target="../media/image147.png"/><Relationship Id="rId7" Type="http://schemas.openxmlformats.org/officeDocument/2006/relationships/image" Target="../media/image15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0.png"/><Relationship Id="rId5" Type="http://schemas.openxmlformats.org/officeDocument/2006/relationships/image" Target="../media/image149.png"/><Relationship Id="rId4" Type="http://schemas.openxmlformats.org/officeDocument/2006/relationships/image" Target="../media/image148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8.png"/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6.png"/><Relationship Id="rId5" Type="http://schemas.openxmlformats.org/officeDocument/2006/relationships/image" Target="../media/image155.png"/><Relationship Id="rId10" Type="http://schemas.openxmlformats.org/officeDocument/2006/relationships/image" Target="../media/image160.png"/><Relationship Id="rId4" Type="http://schemas.openxmlformats.org/officeDocument/2006/relationships/image" Target="../media/image154.png"/><Relationship Id="rId9" Type="http://schemas.openxmlformats.org/officeDocument/2006/relationships/image" Target="../media/image159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jp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2.jpe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4.jp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/>
        </p:nvSpPr>
        <p:spPr>
          <a:xfrm>
            <a:off x="6780076" y="4257092"/>
            <a:ext cx="5158500" cy="86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4조     SEMICOLON (팀명)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</a:pPr>
            <a:r>
              <a:rPr lang="ko-KR" sz="2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김용환, 박한우, 이혁주, 한나라, 이정진</a:t>
            </a:r>
            <a:endParaRPr sz="2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5"/>
          <p:cNvSpPr/>
          <p:nvPr/>
        </p:nvSpPr>
        <p:spPr>
          <a:xfrm>
            <a:off x="1588" y="0"/>
            <a:ext cx="12190412" cy="314325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K-Digital Training</a:t>
            </a:r>
            <a:endParaRPr sz="16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5"/>
          <p:cNvSpPr/>
          <p:nvPr/>
        </p:nvSpPr>
        <p:spPr>
          <a:xfrm>
            <a:off x="5627" y="1579670"/>
            <a:ext cx="12186373" cy="2190904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5"/>
          <p:cNvSpPr txBox="1"/>
          <p:nvPr/>
        </p:nvSpPr>
        <p:spPr>
          <a:xfrm>
            <a:off x="3983088" y="2367345"/>
            <a:ext cx="8208912" cy="6155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FLIXPEDIA(플릭스 피디아)</a:t>
            </a:r>
            <a:endParaRPr sz="40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25;p5"/>
          <p:cNvSpPr txBox="1"/>
          <p:nvPr/>
        </p:nvSpPr>
        <p:spPr>
          <a:xfrm>
            <a:off x="154266" y="1700808"/>
            <a:ext cx="2629366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FFFFF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멀티캠퍼스</a:t>
            </a:r>
            <a:endParaRPr sz="1600" b="1" i="0" u="none" strike="noStrike" cap="none">
              <a:solidFill>
                <a:srgbClr val="FFFFF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26;p5"/>
          <p:cNvSpPr/>
          <p:nvPr/>
        </p:nvSpPr>
        <p:spPr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7" name="Google Shape;27;p5"/>
          <p:cNvSpPr/>
          <p:nvPr/>
        </p:nvSpPr>
        <p:spPr>
          <a:xfrm>
            <a:off x="8076220" y="138046"/>
            <a:ext cx="121920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8" name="Google Shape;28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4701" y="6348813"/>
            <a:ext cx="1482842" cy="385879"/>
          </a:xfrm>
          <a:prstGeom prst="rect">
            <a:avLst/>
          </a:prstGeom>
          <a:noFill/>
          <a:ln>
            <a:noFill/>
          </a:ln>
        </p:spPr>
      </p:pic>
      <p:sp>
        <p:nvSpPr>
          <p:cNvPr id="29" name="Google Shape;29;p5"/>
          <p:cNvSpPr/>
          <p:nvPr/>
        </p:nvSpPr>
        <p:spPr>
          <a:xfrm>
            <a:off x="10859084" y="-40947"/>
            <a:ext cx="8851785" cy="2860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0" name="Google Shape;30;p5" descr="EMB0000378c3f3d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14464" y="6381328"/>
            <a:ext cx="1180238" cy="3757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Google Shape;31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249" y="4074350"/>
            <a:ext cx="5976275" cy="147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14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4" name="Google Shape;184;p14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5" name="Google Shape;185;p14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86" name="Google Shape;186;p14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7" name="Google Shape;187;p14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8" name="Google Shape;188;p14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벤치마킹 사이트 2. 무비스트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89" name="Google Shape;189;p14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상영 예정작의 정보를 얻을 수 있다.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0" name="Google Shape;190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74355" y="2014047"/>
            <a:ext cx="3600000" cy="3189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4308" y="2014047"/>
            <a:ext cx="3600000" cy="34375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4261" y="2014047"/>
            <a:ext cx="3600000" cy="3612190"/>
          </a:xfrm>
          <a:prstGeom prst="rect">
            <a:avLst/>
          </a:prstGeom>
          <a:noFill/>
          <a:ln>
            <a:noFill/>
          </a:ln>
        </p:spPr>
      </p:pic>
      <p:sp>
        <p:nvSpPr>
          <p:cNvPr id="193" name="Google Shape;193;p14"/>
          <p:cNvSpPr txBox="1"/>
          <p:nvPr/>
        </p:nvSpPr>
        <p:spPr>
          <a:xfrm>
            <a:off x="597694" y="5691892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4" name="Google Shape;194;p14"/>
          <p:cNvSpPr txBox="1"/>
          <p:nvPr/>
        </p:nvSpPr>
        <p:spPr>
          <a:xfrm>
            <a:off x="4257124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 게시판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5" name="Google Shape;195;p14"/>
          <p:cNvSpPr txBox="1"/>
          <p:nvPr/>
        </p:nvSpPr>
        <p:spPr>
          <a:xfrm>
            <a:off x="8208916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 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6" name="Google Shape;196;p14"/>
          <p:cNvSpPr txBox="1"/>
          <p:nvPr/>
        </p:nvSpPr>
        <p:spPr>
          <a:xfrm>
            <a:off x="1329677" y="6348819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검색 필터가 없다. 마찬가지로 영화정보만 제공한다.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5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15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3" name="Google Shape;203;p15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04" name="Google Shape;204;p15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5" name="Google Shape;205;p15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15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벤치마킹 사이트 3. 맥스무비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7" name="Google Shape;207;p15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현재 상영작 혹은 상영 예정작 홍보가 잘된다. 매거진을 운영해서 관련 내용의 인터뷰도 볼 수 있다.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08" name="Google Shape;208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838" y="2014046"/>
            <a:ext cx="3347033" cy="3437529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1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4308" y="2081903"/>
            <a:ext cx="3600000" cy="330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15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14261" y="2023975"/>
            <a:ext cx="3600000" cy="341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11" name="Google Shape;211;p15"/>
          <p:cNvSpPr txBox="1"/>
          <p:nvPr/>
        </p:nvSpPr>
        <p:spPr>
          <a:xfrm>
            <a:off x="597694" y="5691892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2" name="Google Shape;212;p15"/>
          <p:cNvSpPr txBox="1"/>
          <p:nvPr/>
        </p:nvSpPr>
        <p:spPr>
          <a:xfrm>
            <a:off x="4257124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OTT 게시판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3" name="Google Shape;213;p15"/>
          <p:cNvSpPr txBox="1"/>
          <p:nvPr/>
        </p:nvSpPr>
        <p:spPr>
          <a:xfrm>
            <a:off x="8208916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매거진 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4" name="Google Shape;214;p15"/>
          <p:cNvSpPr txBox="1"/>
          <p:nvPr/>
        </p:nvSpPr>
        <p:spPr>
          <a:xfrm>
            <a:off x="1329677" y="6348819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검색 필터가 없다. 이미 개봉돼서 스크린에서 내려온 영화의 정보는 알기 힘들다.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6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16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1" name="Google Shape;221;p16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22" name="Google Shape;222;p16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3" name="Google Shape;223;p16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16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벤치마킹 사이트 4. 왓챠피디아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5" name="Google Shape;225;p16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가장 깔끔하게 많은 정보를 제공한다. 여러가지 추천 방법이 존재한다. 사용자의 취향을 분석한다.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26" name="Google Shape;226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0838" y="2046335"/>
            <a:ext cx="3347033" cy="3372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25257" y="2081903"/>
            <a:ext cx="3338101" cy="330181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p1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403516" y="2023975"/>
            <a:ext cx="3421490" cy="3417672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16"/>
          <p:cNvSpPr txBox="1"/>
          <p:nvPr/>
        </p:nvSpPr>
        <p:spPr>
          <a:xfrm>
            <a:off x="597694" y="5691892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0" name="Google Shape;230;p16"/>
          <p:cNvSpPr txBox="1"/>
          <p:nvPr/>
        </p:nvSpPr>
        <p:spPr>
          <a:xfrm>
            <a:off x="4257124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상세보기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1" name="Google Shape;231;p16"/>
          <p:cNvSpPr txBox="1"/>
          <p:nvPr/>
        </p:nvSpPr>
        <p:spPr>
          <a:xfrm>
            <a:off x="8208916" y="5689777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 정보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2" name="Google Shape;232;p16"/>
          <p:cNvSpPr txBox="1"/>
          <p:nvPr/>
        </p:nvSpPr>
        <p:spPr>
          <a:xfrm>
            <a:off x="1329677" y="6348819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검색 필터가 없다. 스크롤이 너무 길어 추천하는 정보가 사용자에게 맞지 않을 수 있다.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7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17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개발환경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3" name="Google Shape;243;p17"/>
          <p:cNvSpPr txBox="1"/>
          <p:nvPr/>
        </p:nvSpPr>
        <p:spPr>
          <a:xfrm>
            <a:off x="1653557" y="5003987"/>
            <a:ext cx="15814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FRONT-END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44" name="Google Shape;244;p17"/>
          <p:cNvGrpSpPr/>
          <p:nvPr/>
        </p:nvGrpSpPr>
        <p:grpSpPr>
          <a:xfrm>
            <a:off x="1188163" y="2234051"/>
            <a:ext cx="2756620" cy="2520000"/>
            <a:chOff x="1188163" y="2234051"/>
            <a:chExt cx="2756620" cy="2520000"/>
          </a:xfrm>
        </p:grpSpPr>
        <p:pic>
          <p:nvPicPr>
            <p:cNvPr id="245" name="Google Shape;245;p17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2162331" y="2653244"/>
              <a:ext cx="1782452" cy="8912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6" name="Google Shape;246;p17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1499846" y="2735238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7" name="Google Shape;247;p17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472146" y="3630919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8" name="Google Shape;248;p17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2084294" y="2729425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49" name="Google Shape;249;p17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1725170" y="3672944"/>
              <a:ext cx="633427" cy="633427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50" name="Google Shape;250;p17"/>
            <p:cNvSpPr/>
            <p:nvPr/>
          </p:nvSpPr>
          <p:spPr>
            <a:xfrm>
              <a:off x="1188163" y="2234051"/>
              <a:ext cx="2520000" cy="2520000"/>
            </a:xfrm>
            <a:prstGeom prst="flowChartConnector">
              <a:avLst/>
            </a:prstGeom>
            <a:noFill/>
            <a:ln w="76200" cap="flat" cmpd="sng">
              <a:solidFill>
                <a:srgbClr val="4455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51" name="Google Shape;251;p17"/>
          <p:cNvGrpSpPr/>
          <p:nvPr/>
        </p:nvGrpSpPr>
        <p:grpSpPr>
          <a:xfrm>
            <a:off x="4878279" y="2189425"/>
            <a:ext cx="2520000" cy="2520000"/>
            <a:chOff x="4878279" y="2189425"/>
            <a:chExt cx="2520000" cy="2520000"/>
          </a:xfrm>
        </p:grpSpPr>
        <p:grpSp>
          <p:nvGrpSpPr>
            <p:cNvPr id="252" name="Google Shape;252;p17"/>
            <p:cNvGrpSpPr/>
            <p:nvPr/>
          </p:nvGrpSpPr>
          <p:grpSpPr>
            <a:xfrm>
              <a:off x="4878279" y="2189425"/>
              <a:ext cx="2520000" cy="2520000"/>
              <a:chOff x="5003206" y="2173530"/>
              <a:chExt cx="2520000" cy="2520000"/>
            </a:xfrm>
          </p:grpSpPr>
          <p:pic>
            <p:nvPicPr>
              <p:cNvPr id="253" name="Google Shape;253;p17"/>
              <p:cNvPicPr preferRelativeResize="0"/>
              <p:nvPr/>
            </p:nvPicPr>
            <p:blipFill rotWithShape="1">
              <a:blip r:embed="rId8">
                <a:alphaModFix/>
              </a:blip>
              <a:srcRect l="23880" t="25592" r="22287" b="27862"/>
              <a:stretch/>
            </p:blipFill>
            <p:spPr>
              <a:xfrm>
                <a:off x="5294876" y="3729612"/>
                <a:ext cx="1268013" cy="5767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4" name="Google Shape;254;p17"/>
              <p:cNvPicPr preferRelativeResize="0"/>
              <p:nvPr/>
            </p:nvPicPr>
            <p:blipFill rotWithShape="1">
              <a:blip r:embed="rId9">
                <a:alphaModFix/>
              </a:blip>
              <a:srcRect/>
              <a:stretch/>
            </p:blipFill>
            <p:spPr>
              <a:xfrm>
                <a:off x="5627167" y="2322924"/>
                <a:ext cx="1272078" cy="82069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5" name="Google Shape;255;p17"/>
              <p:cNvPicPr preferRelativeResize="0"/>
              <p:nvPr/>
            </p:nvPicPr>
            <p:blipFill rotWithShape="1">
              <a:blip r:embed="rId10">
                <a:alphaModFix/>
              </a:blip>
              <a:srcRect/>
              <a:stretch/>
            </p:blipFill>
            <p:spPr>
              <a:xfrm>
                <a:off x="5143781" y="3121294"/>
                <a:ext cx="720000" cy="5096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6" name="Google Shape;256;p17" descr="클립아트이(가) 표시된 사진&#10;&#10;자동 생성된 설명"/>
              <p:cNvPicPr preferRelativeResize="0"/>
              <p:nvPr/>
            </p:nvPicPr>
            <p:blipFill rotWithShape="1">
              <a:blip r:embed="rId11">
                <a:alphaModFix/>
              </a:blip>
              <a:srcRect/>
              <a:stretch/>
            </p:blipFill>
            <p:spPr>
              <a:xfrm>
                <a:off x="6011210" y="3110569"/>
                <a:ext cx="551679" cy="55167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7" name="Google Shape;257;p17"/>
              <p:cNvPicPr preferRelativeResize="0"/>
              <p:nvPr/>
            </p:nvPicPr>
            <p:blipFill rotWithShape="1">
              <a:blip r:embed="rId12">
                <a:alphaModFix/>
              </a:blip>
              <a:srcRect/>
              <a:stretch/>
            </p:blipFill>
            <p:spPr>
              <a:xfrm>
                <a:off x="6466856" y="3798313"/>
                <a:ext cx="453799" cy="45379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258" name="Google Shape;258;p17"/>
              <p:cNvPicPr preferRelativeResize="0"/>
              <p:nvPr/>
            </p:nvPicPr>
            <p:blipFill rotWithShape="1">
              <a:blip r:embed="rId13">
                <a:alphaModFix/>
              </a:blip>
              <a:srcRect/>
              <a:stretch/>
            </p:blipFill>
            <p:spPr>
              <a:xfrm>
                <a:off x="6724356" y="3073036"/>
                <a:ext cx="589212" cy="589212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59" name="Google Shape;259;p17"/>
              <p:cNvSpPr/>
              <p:nvPr/>
            </p:nvSpPr>
            <p:spPr>
              <a:xfrm>
                <a:off x="5003206" y="2173530"/>
                <a:ext cx="2520000" cy="2520000"/>
              </a:xfrm>
              <a:prstGeom prst="flowChartConnector">
                <a:avLst/>
              </a:prstGeom>
              <a:noFill/>
              <a:ln w="76200" cap="flat" cmpd="sng">
                <a:solidFill>
                  <a:srgbClr val="445569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400" b="0" i="0" u="none" strike="noStrike" cap="non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260" name="Google Shape;260;p17"/>
            <p:cNvPicPr preferRelativeResize="0"/>
            <p:nvPr/>
          </p:nvPicPr>
          <p:blipFill rotWithShape="1">
            <a:blip r:embed="rId14">
              <a:alphaModFix/>
            </a:blip>
            <a:srcRect/>
            <a:stretch/>
          </p:blipFill>
          <p:spPr>
            <a:xfrm>
              <a:off x="5850072" y="4137032"/>
              <a:ext cx="556512" cy="556512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1" name="Google Shape;261;p17"/>
          <p:cNvSpPr txBox="1"/>
          <p:nvPr/>
        </p:nvSpPr>
        <p:spPr>
          <a:xfrm>
            <a:off x="5347542" y="5003987"/>
            <a:ext cx="15814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COMMON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2" name="Google Shape;262;p17"/>
          <p:cNvSpPr txBox="1"/>
          <p:nvPr/>
        </p:nvSpPr>
        <p:spPr>
          <a:xfrm>
            <a:off x="9136252" y="4958476"/>
            <a:ext cx="1581474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BACK-END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3" name="Google Shape;263;p17"/>
          <p:cNvSpPr txBox="1"/>
          <p:nvPr/>
        </p:nvSpPr>
        <p:spPr>
          <a:xfrm>
            <a:off x="1031875" y="5773605"/>
            <a:ext cx="2912908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HTML5, CSS3, Javascript, jQuery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Bootstrap 5</a:t>
            </a:r>
            <a:endParaRPr sz="1400" b="0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4" name="Google Shape;264;p17"/>
          <p:cNvSpPr txBox="1"/>
          <p:nvPr/>
        </p:nvSpPr>
        <p:spPr>
          <a:xfrm>
            <a:off x="4681825" y="5773605"/>
            <a:ext cx="2912908" cy="7386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Windows 10, Apache Tomcat 9.0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 Tool Suite 3.9.18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Chrome, GitHub, GitKraken</a:t>
            </a:r>
            <a:endParaRPr sz="1400" b="0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265" name="Google Shape;265;p17"/>
          <p:cNvGrpSpPr/>
          <p:nvPr/>
        </p:nvGrpSpPr>
        <p:grpSpPr>
          <a:xfrm>
            <a:off x="8625370" y="2169000"/>
            <a:ext cx="2520000" cy="2520000"/>
            <a:chOff x="8625370" y="2169000"/>
            <a:chExt cx="2520000" cy="2520000"/>
          </a:xfrm>
        </p:grpSpPr>
        <p:pic>
          <p:nvPicPr>
            <p:cNvPr id="266" name="Google Shape;266;p17"/>
            <p:cNvPicPr preferRelativeResize="0"/>
            <p:nvPr/>
          </p:nvPicPr>
          <p:blipFill rotWithShape="1">
            <a:blip r:embed="rId15">
              <a:alphaModFix/>
            </a:blip>
            <a:srcRect/>
            <a:stretch/>
          </p:blipFill>
          <p:spPr>
            <a:xfrm>
              <a:off x="8776252" y="3235887"/>
              <a:ext cx="720000" cy="34537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7" name="Google Shape;267;p17"/>
            <p:cNvPicPr preferRelativeResize="0"/>
            <p:nvPr/>
          </p:nvPicPr>
          <p:blipFill rotWithShape="1">
            <a:blip r:embed="rId16">
              <a:alphaModFix/>
            </a:blip>
            <a:srcRect/>
            <a:stretch/>
          </p:blipFill>
          <p:spPr>
            <a:xfrm>
              <a:off x="10262846" y="2537998"/>
              <a:ext cx="572582" cy="572582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8" name="Google Shape;268;p17"/>
            <p:cNvPicPr preferRelativeResize="0"/>
            <p:nvPr/>
          </p:nvPicPr>
          <p:blipFill rotWithShape="1">
            <a:blip r:embed="rId17">
              <a:alphaModFix/>
            </a:blip>
            <a:srcRect/>
            <a:stretch/>
          </p:blipFill>
          <p:spPr>
            <a:xfrm>
              <a:off x="10274488" y="3162690"/>
              <a:ext cx="720000" cy="53262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69" name="Google Shape;269;p17"/>
            <p:cNvPicPr preferRelativeResize="0"/>
            <p:nvPr/>
          </p:nvPicPr>
          <p:blipFill rotWithShape="1">
            <a:blip r:embed="rId18">
              <a:alphaModFix/>
            </a:blip>
            <a:srcRect/>
            <a:stretch/>
          </p:blipFill>
          <p:spPr>
            <a:xfrm>
              <a:off x="8936340" y="2632819"/>
              <a:ext cx="72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0" name="Google Shape;270;p17" descr="텍스트, 클립아트이(가) 표시된 사진&#10;&#10;자동 생성된 설명"/>
            <p:cNvPicPr preferRelativeResize="0"/>
            <p:nvPr/>
          </p:nvPicPr>
          <p:blipFill rotWithShape="1">
            <a:blip r:embed="rId19">
              <a:alphaModFix/>
            </a:blip>
            <a:srcRect/>
            <a:stretch/>
          </p:blipFill>
          <p:spPr>
            <a:xfrm>
              <a:off x="10101839" y="3799531"/>
              <a:ext cx="530590" cy="58788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1" name="Google Shape;271;p17"/>
            <p:cNvPicPr preferRelativeResize="0"/>
            <p:nvPr/>
          </p:nvPicPr>
          <p:blipFill rotWithShape="1">
            <a:blip r:embed="rId20">
              <a:alphaModFix/>
            </a:blip>
            <a:srcRect/>
            <a:stretch/>
          </p:blipFill>
          <p:spPr>
            <a:xfrm>
              <a:off x="9525370" y="2906559"/>
              <a:ext cx="720000" cy="7200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2" name="Google Shape;272;p17"/>
            <p:cNvSpPr/>
            <p:nvPr/>
          </p:nvSpPr>
          <p:spPr>
            <a:xfrm>
              <a:off x="8625370" y="2169000"/>
              <a:ext cx="2520000" cy="2520000"/>
            </a:xfrm>
            <a:prstGeom prst="flowChartConnector">
              <a:avLst/>
            </a:prstGeom>
            <a:noFill/>
            <a:ln w="76200" cap="flat" cmpd="sng">
              <a:solidFill>
                <a:srgbClr val="44556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73" name="Google Shape;273;p17"/>
            <p:cNvPicPr preferRelativeResize="0"/>
            <p:nvPr/>
          </p:nvPicPr>
          <p:blipFill rotWithShape="1">
            <a:blip r:embed="rId21">
              <a:alphaModFix/>
            </a:blip>
            <a:srcRect/>
            <a:stretch/>
          </p:blipFill>
          <p:spPr>
            <a:xfrm>
              <a:off x="9621395" y="2301701"/>
              <a:ext cx="540000" cy="5400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74" name="Google Shape;274;p17" descr="텍스트, 클립아트이(가) 표시된 사진&#10;&#10;자동 생성된 설명"/>
            <p:cNvPicPr preferRelativeResize="0"/>
            <p:nvPr/>
          </p:nvPicPr>
          <p:blipFill rotWithShape="1">
            <a:blip r:embed="rId22">
              <a:alphaModFix/>
            </a:blip>
            <a:srcRect/>
            <a:stretch/>
          </p:blipFill>
          <p:spPr>
            <a:xfrm>
              <a:off x="9069785" y="3950814"/>
              <a:ext cx="911170" cy="28531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17"/>
          <p:cNvSpPr txBox="1"/>
          <p:nvPr/>
        </p:nvSpPr>
        <p:spPr>
          <a:xfrm>
            <a:off x="8524501" y="5773605"/>
            <a:ext cx="2912908" cy="9540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MySQL 8.028, JSTL 1.2, AJAX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SpringFramework 3.1.1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JSP 2.1, MyBatis 3.4.6, JAVA 11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EXERD </a:t>
            </a:r>
            <a:endParaRPr sz="1400" b="0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17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17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39" name="Google Shape;239;p17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40" name="Google Shape;240;p17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1" name="Google Shape;241;p17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17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개발환경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371" y="2226641"/>
            <a:ext cx="5866894" cy="4545704"/>
          </a:xfrm>
          <a:prstGeom prst="rect">
            <a:avLst/>
          </a:prstGeom>
        </p:spPr>
      </p:pic>
      <p:pic>
        <p:nvPicPr>
          <p:cNvPr id="42" name="Google Shape;260;p1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316468" y="1889826"/>
            <a:ext cx="1859497" cy="1650208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242;p17"/>
          <p:cNvSpPr txBox="1"/>
          <p:nvPr/>
        </p:nvSpPr>
        <p:spPr>
          <a:xfrm>
            <a:off x="7817563" y="3709291"/>
            <a:ext cx="3560186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</a:t>
            </a:r>
            <a:r>
              <a:rPr lang="en-US" altLang="ko-KR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 err="1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</a:t>
            </a:r>
            <a:r>
              <a:rPr lang="en-US" altLang="ko-KR" sz="1600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GUI </a:t>
            </a:r>
            <a:r>
              <a:rPr lang="ko-KR" altLang="en-US" sz="1600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툴</a:t>
            </a:r>
            <a:endParaRPr lang="en-US" altLang="ko-KR" sz="1600" b="1" dirty="0" smtClean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600" b="1" i="0" u="none" strike="noStrike" cap="none" dirty="0" err="1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GitKraken</a:t>
            </a:r>
            <a:r>
              <a:rPr lang="en-US" sz="1600" b="1" i="0" u="none" strike="noStrike" cap="none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600" b="1" i="0" u="none" strike="noStrike" cap="none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활용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268897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18"/>
          <p:cNvSpPr txBox="1"/>
          <p:nvPr/>
        </p:nvSpPr>
        <p:spPr>
          <a:xfrm>
            <a:off x="17463" y="-27384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18"/>
          <p:cNvSpPr txBox="1"/>
          <p:nvPr/>
        </p:nvSpPr>
        <p:spPr>
          <a:xfrm>
            <a:off x="849313" y="66675"/>
            <a:ext cx="1813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82" name="Google Shape;282;p18"/>
          <p:cNvCxnSpPr/>
          <p:nvPr/>
        </p:nvCxnSpPr>
        <p:spPr>
          <a:xfrm rot="10800000" flipH="1">
            <a:off x="2603612" y="393564"/>
            <a:ext cx="9216900" cy="111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83" name="Google Shape;283;p18"/>
          <p:cNvSpPr/>
          <p:nvPr/>
        </p:nvSpPr>
        <p:spPr>
          <a:xfrm>
            <a:off x="1031875" y="793809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4" name="Google Shape;284;p18"/>
          <p:cNvSpPr txBox="1"/>
          <p:nvPr/>
        </p:nvSpPr>
        <p:spPr>
          <a:xfrm>
            <a:off x="1177925" y="876359"/>
            <a:ext cx="74169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5" name="Google Shape;285;p18"/>
          <p:cNvSpPr txBox="1"/>
          <p:nvPr/>
        </p:nvSpPr>
        <p:spPr>
          <a:xfrm>
            <a:off x="1329677" y="1551312"/>
            <a:ext cx="98670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시스템 아키텍쳐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6" name="Google Shape;286;p18"/>
          <p:cNvSpPr/>
          <p:nvPr/>
        </p:nvSpPr>
        <p:spPr>
          <a:xfrm>
            <a:off x="4273421" y="2274856"/>
            <a:ext cx="5197200" cy="4189500"/>
          </a:xfrm>
          <a:prstGeom prst="roundRect">
            <a:avLst>
              <a:gd name="adj" fmla="val 16667"/>
            </a:avLst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18"/>
          <p:cNvSpPr/>
          <p:nvPr/>
        </p:nvSpPr>
        <p:spPr>
          <a:xfrm>
            <a:off x="4553339" y="2509935"/>
            <a:ext cx="3517500" cy="3769500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25400" cap="flat" cmpd="sng">
            <a:solidFill>
              <a:srgbClr val="8296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8" name="Google Shape;288;p18"/>
          <p:cNvSpPr/>
          <p:nvPr/>
        </p:nvSpPr>
        <p:spPr>
          <a:xfrm>
            <a:off x="4917231" y="2784809"/>
            <a:ext cx="2790000" cy="4104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VIEW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9" name="Google Shape;289;p18"/>
          <p:cNvSpPr/>
          <p:nvPr/>
        </p:nvSpPr>
        <p:spPr>
          <a:xfrm>
            <a:off x="4917231" y="3370825"/>
            <a:ext cx="2790000" cy="4104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Dispatcher Servlet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0" name="Google Shape;290;p18"/>
          <p:cNvSpPr/>
          <p:nvPr/>
        </p:nvSpPr>
        <p:spPr>
          <a:xfrm>
            <a:off x="4917232" y="3953988"/>
            <a:ext cx="2790000" cy="4104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Controller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p18"/>
          <p:cNvSpPr/>
          <p:nvPr/>
        </p:nvSpPr>
        <p:spPr>
          <a:xfrm>
            <a:off x="4917232" y="4588092"/>
            <a:ext cx="2790000" cy="13935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Model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2" name="Google Shape;292;p18"/>
          <p:cNvSpPr/>
          <p:nvPr/>
        </p:nvSpPr>
        <p:spPr>
          <a:xfrm>
            <a:off x="8257595" y="2831199"/>
            <a:ext cx="1101000" cy="5979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11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3" name="Google Shape;293;p18"/>
          <p:cNvSpPr/>
          <p:nvPr/>
        </p:nvSpPr>
        <p:spPr>
          <a:xfrm>
            <a:off x="8210938" y="3766734"/>
            <a:ext cx="1187400" cy="9732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endParaRPr sz="12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Framework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3.1.1</a:t>
            </a:r>
            <a:endParaRPr sz="12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4" name="Google Shape;294;p18"/>
          <p:cNvSpPr/>
          <p:nvPr/>
        </p:nvSpPr>
        <p:spPr>
          <a:xfrm>
            <a:off x="8257595" y="5384114"/>
            <a:ext cx="1101000" cy="5979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3.4.6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5" name="Google Shape;295;p18"/>
          <p:cNvSpPr/>
          <p:nvPr/>
        </p:nvSpPr>
        <p:spPr>
          <a:xfrm>
            <a:off x="6553200" y="4855067"/>
            <a:ext cx="982800" cy="3054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6" name="Google Shape;296;p18"/>
          <p:cNvSpPr/>
          <p:nvPr/>
        </p:nvSpPr>
        <p:spPr>
          <a:xfrm>
            <a:off x="5153609" y="4855067"/>
            <a:ext cx="982800" cy="3054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ServiceImpl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7" name="Google Shape;297;p18"/>
          <p:cNvSpPr/>
          <p:nvPr/>
        </p:nvSpPr>
        <p:spPr>
          <a:xfrm>
            <a:off x="5820745" y="5215706"/>
            <a:ext cx="982800" cy="2595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Mapper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8" name="Google Shape;298;p18"/>
          <p:cNvSpPr/>
          <p:nvPr/>
        </p:nvSpPr>
        <p:spPr>
          <a:xfrm>
            <a:off x="5147389" y="5530274"/>
            <a:ext cx="982800" cy="3054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DaoImpl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18"/>
          <p:cNvSpPr/>
          <p:nvPr/>
        </p:nvSpPr>
        <p:spPr>
          <a:xfrm>
            <a:off x="6553200" y="5545577"/>
            <a:ext cx="982800" cy="305400"/>
          </a:xfrm>
          <a:prstGeom prst="roundRect">
            <a:avLst>
              <a:gd name="adj" fmla="val 16667"/>
            </a:avLst>
          </a:prstGeom>
          <a:solidFill>
            <a:srgbClr val="D5DBE5"/>
          </a:solidFill>
          <a:ln w="25400" cap="flat" cmpd="sng">
            <a:solidFill>
              <a:srgbClr val="D5DBE5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Dao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18"/>
          <p:cNvSpPr/>
          <p:nvPr/>
        </p:nvSpPr>
        <p:spPr>
          <a:xfrm>
            <a:off x="9700729" y="5384114"/>
            <a:ext cx="1142700" cy="5979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Connector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18"/>
          <p:cNvSpPr/>
          <p:nvPr/>
        </p:nvSpPr>
        <p:spPr>
          <a:xfrm>
            <a:off x="11007013" y="5319349"/>
            <a:ext cx="1101000" cy="727200"/>
          </a:xfrm>
          <a:prstGeom prst="can">
            <a:avLst>
              <a:gd name="adj" fmla="val 25000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8.028</a:t>
            </a:r>
            <a:endParaRPr sz="14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2" name="Google Shape;302;p18" descr="그룹 단색으로 채워진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81601" y="1272722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18" descr="남성 사무직 근로자 단색으로 채워진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92684" y="1184987"/>
            <a:ext cx="914400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81601" y="2086721"/>
            <a:ext cx="610353" cy="61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01213" y="2092315"/>
            <a:ext cx="610353" cy="61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485101" y="2086721"/>
            <a:ext cx="610353" cy="6103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7081131" y="2092314"/>
            <a:ext cx="610353" cy="610353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18"/>
          <p:cNvSpPr txBox="1"/>
          <p:nvPr/>
        </p:nvSpPr>
        <p:spPr>
          <a:xfrm>
            <a:off x="5320977" y="1010481"/>
            <a:ext cx="8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9" name="Google Shape;309;p18"/>
          <p:cNvSpPr txBox="1"/>
          <p:nvPr/>
        </p:nvSpPr>
        <p:spPr>
          <a:xfrm>
            <a:off x="6932805" y="976536"/>
            <a:ext cx="852000" cy="27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0" name="Google Shape;310;p18"/>
          <p:cNvSpPr/>
          <p:nvPr/>
        </p:nvSpPr>
        <p:spPr>
          <a:xfrm>
            <a:off x="2331094" y="2006082"/>
            <a:ext cx="1516500" cy="4851900"/>
          </a:xfrm>
          <a:prstGeom prst="roundRect">
            <a:avLst>
              <a:gd name="adj" fmla="val 16667"/>
            </a:avLst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1" name="Google Shape;311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944707" y="2995150"/>
            <a:ext cx="610353" cy="174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10800000">
            <a:off x="5103089" y="2995150"/>
            <a:ext cx="610353" cy="174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871392" y="5367136"/>
            <a:ext cx="468618" cy="46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7884345" y="5612272"/>
            <a:ext cx="468618" cy="46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9302981" y="5340427"/>
            <a:ext cx="468618" cy="4686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-5400000">
            <a:off x="9306080" y="5598361"/>
            <a:ext cx="468618" cy="468618"/>
          </a:xfrm>
          <a:prstGeom prst="rect">
            <a:avLst/>
          </a:prstGeom>
          <a:noFill/>
          <a:ln>
            <a:noFill/>
          </a:ln>
        </p:spPr>
      </p:pic>
      <p:sp>
        <p:nvSpPr>
          <p:cNvPr id="317" name="Google Shape;317;p18"/>
          <p:cNvSpPr/>
          <p:nvPr/>
        </p:nvSpPr>
        <p:spPr>
          <a:xfrm>
            <a:off x="2476266" y="2128181"/>
            <a:ext cx="1244100" cy="1638600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25400" cap="flat" cmpd="sng">
            <a:solidFill>
              <a:srgbClr val="8296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18"/>
          <p:cNvSpPr/>
          <p:nvPr/>
        </p:nvSpPr>
        <p:spPr>
          <a:xfrm>
            <a:off x="2467352" y="3887015"/>
            <a:ext cx="1244100" cy="1169700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25400" cap="flat" cmpd="sng">
            <a:solidFill>
              <a:srgbClr val="8296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9" name="Google Shape;319;p18"/>
          <p:cNvSpPr/>
          <p:nvPr/>
        </p:nvSpPr>
        <p:spPr>
          <a:xfrm>
            <a:off x="2463075" y="5112760"/>
            <a:ext cx="1244100" cy="1642200"/>
          </a:xfrm>
          <a:prstGeom prst="roundRect">
            <a:avLst>
              <a:gd name="adj" fmla="val 16667"/>
            </a:avLst>
          </a:prstGeom>
          <a:solidFill>
            <a:srgbClr val="8296B0"/>
          </a:solidFill>
          <a:ln w="25400" cap="flat" cmpd="sng">
            <a:solidFill>
              <a:srgbClr val="8296B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0" name="Google Shape;320;p18"/>
          <p:cNvSpPr/>
          <p:nvPr/>
        </p:nvSpPr>
        <p:spPr>
          <a:xfrm>
            <a:off x="2550518" y="2194899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HTML5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18"/>
          <p:cNvSpPr/>
          <p:nvPr/>
        </p:nvSpPr>
        <p:spPr>
          <a:xfrm>
            <a:off x="2550518" y="2489165"/>
            <a:ext cx="1101000" cy="2766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CSS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2" name="Google Shape;322;p18"/>
          <p:cNvSpPr/>
          <p:nvPr/>
        </p:nvSpPr>
        <p:spPr>
          <a:xfrm>
            <a:off x="2547745" y="2809508"/>
            <a:ext cx="1101000" cy="2766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BootStrap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3" name="Google Shape;323;p18"/>
          <p:cNvSpPr/>
          <p:nvPr/>
        </p:nvSpPr>
        <p:spPr>
          <a:xfrm>
            <a:off x="2547745" y="3134091"/>
            <a:ext cx="1101000" cy="2766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jQuery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4" name="Google Shape;324;p18"/>
          <p:cNvSpPr/>
          <p:nvPr/>
        </p:nvSpPr>
        <p:spPr>
          <a:xfrm>
            <a:off x="2556779" y="3456500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 Script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5" name="Google Shape;325;p18"/>
          <p:cNvSpPr/>
          <p:nvPr/>
        </p:nvSpPr>
        <p:spPr>
          <a:xfrm>
            <a:off x="2556779" y="4035516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JAVA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18"/>
          <p:cNvSpPr/>
          <p:nvPr/>
        </p:nvSpPr>
        <p:spPr>
          <a:xfrm>
            <a:off x="2556779" y="4372498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JSP(JSTL/EL)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18"/>
          <p:cNvSpPr/>
          <p:nvPr/>
        </p:nvSpPr>
        <p:spPr>
          <a:xfrm>
            <a:off x="2547745" y="4709480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1177924" y="2709228"/>
            <a:ext cx="994200" cy="5049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UI/UX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9" name="Google Shape;329;p18"/>
          <p:cNvSpPr/>
          <p:nvPr/>
        </p:nvSpPr>
        <p:spPr>
          <a:xfrm>
            <a:off x="1177924" y="4000929"/>
            <a:ext cx="963300" cy="5049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언어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0" name="Google Shape;330;p18"/>
          <p:cNvSpPr/>
          <p:nvPr/>
        </p:nvSpPr>
        <p:spPr>
          <a:xfrm>
            <a:off x="1232424" y="6118169"/>
            <a:ext cx="994200" cy="3381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형상관리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1" name="Google Shape;331;p18"/>
          <p:cNvSpPr/>
          <p:nvPr/>
        </p:nvSpPr>
        <p:spPr>
          <a:xfrm>
            <a:off x="1241378" y="6435082"/>
            <a:ext cx="994200" cy="3381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운영체제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2" name="Google Shape;332;p18"/>
          <p:cNvCxnSpPr>
            <a:stCxn id="328" idx="2"/>
          </p:cNvCxnSpPr>
          <p:nvPr/>
        </p:nvCxnSpPr>
        <p:spPr>
          <a:xfrm rot="10800000">
            <a:off x="597724" y="2961678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3" name="Google Shape;333;p18"/>
          <p:cNvCxnSpPr/>
          <p:nvPr/>
        </p:nvCxnSpPr>
        <p:spPr>
          <a:xfrm rot="10800000">
            <a:off x="618808" y="4271398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4" name="Google Shape;334;p18"/>
          <p:cNvCxnSpPr/>
          <p:nvPr/>
        </p:nvCxnSpPr>
        <p:spPr>
          <a:xfrm rot="10800000">
            <a:off x="647609" y="6281182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5" name="Google Shape;335;p18"/>
          <p:cNvCxnSpPr/>
          <p:nvPr/>
        </p:nvCxnSpPr>
        <p:spPr>
          <a:xfrm rot="10800000">
            <a:off x="643684" y="6619610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36" name="Google Shape;336;p18"/>
          <p:cNvCxnSpPr/>
          <p:nvPr/>
        </p:nvCxnSpPr>
        <p:spPr>
          <a:xfrm rot="5400000" flipH="1">
            <a:off x="-1383158" y="4630080"/>
            <a:ext cx="4008600" cy="2940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37" name="Google Shape;337;p18"/>
          <p:cNvSpPr/>
          <p:nvPr/>
        </p:nvSpPr>
        <p:spPr>
          <a:xfrm>
            <a:off x="95298" y="1770075"/>
            <a:ext cx="1149000" cy="8667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&lt;TOOL&gt;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STS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3.9.18</a:t>
            </a:r>
            <a:endParaRPr sz="12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18"/>
          <p:cNvSpPr/>
          <p:nvPr/>
        </p:nvSpPr>
        <p:spPr>
          <a:xfrm>
            <a:off x="2548966" y="5519185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MyBatis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18"/>
          <p:cNvSpPr/>
          <p:nvPr/>
        </p:nvSpPr>
        <p:spPr>
          <a:xfrm>
            <a:off x="2542911" y="5838332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Ajax/JSON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0" name="Google Shape;340;p18"/>
          <p:cNvSpPr/>
          <p:nvPr/>
        </p:nvSpPr>
        <p:spPr>
          <a:xfrm>
            <a:off x="2568890" y="6168063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Git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18"/>
          <p:cNvSpPr/>
          <p:nvPr/>
        </p:nvSpPr>
        <p:spPr>
          <a:xfrm>
            <a:off x="2536090" y="6498985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Window 10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18"/>
          <p:cNvSpPr/>
          <p:nvPr/>
        </p:nvSpPr>
        <p:spPr>
          <a:xfrm>
            <a:off x="962845" y="4983783"/>
            <a:ext cx="1247400" cy="740100"/>
          </a:xfrm>
          <a:prstGeom prst="ellipse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ko-KR" sz="11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프레임워크 라이브러리</a:t>
            </a:r>
            <a:endParaRPr sz="11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3" name="Google Shape;343;p18"/>
          <p:cNvSpPr/>
          <p:nvPr/>
        </p:nvSpPr>
        <p:spPr>
          <a:xfrm>
            <a:off x="2549976" y="5181079"/>
            <a:ext cx="1101000" cy="2358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ko-KR" sz="10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Spring</a:t>
            </a:r>
            <a:endParaRPr sz="1000" b="1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44" name="Google Shape;344;p18"/>
          <p:cNvCxnSpPr/>
          <p:nvPr/>
        </p:nvCxnSpPr>
        <p:spPr>
          <a:xfrm rot="10800000">
            <a:off x="631928" y="5374532"/>
            <a:ext cx="580200" cy="0"/>
          </a:xfrm>
          <a:prstGeom prst="straightConnector1">
            <a:avLst/>
          </a:prstGeom>
          <a:noFill/>
          <a:ln w="381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345" name="Google Shape;345;p18" descr="위쪽 화살표 단색으로 채워진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 rot="5400000">
            <a:off x="7751288" y="4841305"/>
            <a:ext cx="468618" cy="468618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18"/>
          <p:cNvSpPr/>
          <p:nvPr/>
        </p:nvSpPr>
        <p:spPr>
          <a:xfrm>
            <a:off x="8260498" y="4785616"/>
            <a:ext cx="1101600" cy="513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Tomcat 9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19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02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2" name="Google Shape;352;p19"/>
          <p:cNvSpPr txBox="1"/>
          <p:nvPr/>
        </p:nvSpPr>
        <p:spPr>
          <a:xfrm>
            <a:off x="849313" y="66675"/>
            <a:ext cx="310854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팀 구성 및 역할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53" name="Google Shape;353;p19"/>
          <p:cNvCxnSpPr/>
          <p:nvPr/>
        </p:nvCxnSpPr>
        <p:spPr>
          <a:xfrm rot="10800000" flipH="1">
            <a:off x="3863752" y="393702"/>
            <a:ext cx="7993286" cy="1096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54" name="Google Shape;354;p19"/>
          <p:cNvSpPr/>
          <p:nvPr/>
        </p:nvSpPr>
        <p:spPr>
          <a:xfrm>
            <a:off x="1162050" y="1197260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55" name="Google Shape;355;p19"/>
          <p:cNvGraphicFramePr/>
          <p:nvPr>
            <p:extLst>
              <p:ext uri="{D42A27DB-BD31-4B8C-83A1-F6EECF244321}">
                <p14:modId xmlns:p14="http://schemas.microsoft.com/office/powerpoint/2010/main" val="3485277802"/>
              </p:ext>
            </p:extLst>
          </p:nvPr>
        </p:nvGraphicFramePr>
        <p:xfrm>
          <a:off x="1550357" y="861838"/>
          <a:ext cx="9593675" cy="4825750"/>
        </p:xfrm>
        <a:graphic>
          <a:graphicData uri="http://schemas.openxmlformats.org/drawingml/2006/table">
            <a:tbl>
              <a:tblPr>
                <a:noFill/>
                <a:tableStyleId>{F6F1E159-7F2C-4AEF-9150-0534C75D747A}</a:tableStyleId>
              </a:tblPr>
              <a:tblGrid>
                <a:gridCol w="1864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291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14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훈련생</a:t>
                      </a:r>
                      <a:endParaRPr sz="180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역할</a:t>
                      </a:r>
                      <a:endParaRPr sz="180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이혁주</a:t>
                      </a:r>
                      <a:endParaRPr sz="16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Admin homepage 전체 기능 구현, Admin DB설계, </a:t>
                      </a:r>
                      <a:r>
                        <a:rPr lang="ko-KR" sz="160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 종합, PPT 작성</a:t>
                      </a:r>
                      <a:endParaRPr sz="1600" i="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박한우</a:t>
                      </a:r>
                      <a:endParaRPr sz="1600" i="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altLang="en-US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</a:t>
                      </a:r>
                      <a:r>
                        <a:rPr lang="en-US" altLang="ko-KR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회원가입</a:t>
                      </a:r>
                      <a:r>
                        <a:rPr lang="en-US" altLang="ko-KR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</a:t>
                      </a:r>
                      <a:r>
                        <a:rPr lang="en-US" altLang="ko-KR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API, </a:t>
                      </a:r>
                      <a:r>
                        <a:rPr lang="ko-KR" altLang="en-US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애니메이션</a:t>
                      </a:r>
                      <a:r>
                        <a:rPr lang="en-US" altLang="ko-KR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</a:t>
                      </a:r>
                      <a:r>
                        <a:rPr lang="ko-KR" altLang="en-US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웹툰 </a:t>
                      </a:r>
                      <a:r>
                        <a:rPr lang="en-US" altLang="ko-KR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</a:t>
                      </a:r>
                      <a:r>
                        <a:rPr lang="ko-KR" altLang="en-US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구현</a:t>
                      </a:r>
                      <a:r>
                        <a:rPr lang="en-US" altLang="ko-KR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댓글 기능 구현</a:t>
                      </a:r>
                      <a:r>
                        <a:rPr lang="en-US" altLang="ko-KR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r>
                        <a:rPr lang="en-US" altLang="ko-KR" sz="16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자료 종합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/Q&amp;A/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헤더 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CSS , </a:t>
                      </a:r>
                      <a:r>
                        <a:rPr lang="en-US" altLang="ko-KR" sz="16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exerd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게시판 </a:t>
                      </a:r>
                      <a:r>
                        <a:rPr lang="ko-KR" altLang="en-US" sz="16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페이징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기능 구현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장르별 </a:t>
                      </a:r>
                      <a:r>
                        <a:rPr lang="ko-KR" altLang="en-US" sz="16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분류기능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구현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endParaRPr lang="ko-KR" altLang="en-US" sz="1600" i="0" u="none" strike="noStrike" cap="none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김용환</a:t>
                      </a:r>
                      <a:endParaRPr sz="16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로그인, 회원가입, </a:t>
                      </a:r>
                      <a:r>
                        <a:rPr lang="ko-KR" sz="16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예능page,검색</a:t>
                      </a:r>
                      <a:r>
                        <a:rPr 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,</a:t>
                      </a:r>
                      <a:r>
                        <a:rPr lang="ko-KR" sz="16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</a:t>
                      </a:r>
                      <a:r>
                        <a:rPr 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자료 종합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&amp;</a:t>
                      </a:r>
                      <a:r>
                        <a:rPr lang="en-US" altLang="ko-KR" sz="16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QnA</a:t>
                      </a:r>
                      <a:r>
                        <a:rPr lang="en-US" altLang="ko-KR" sz="16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CSS, PPT </a:t>
                      </a:r>
                      <a:r>
                        <a:rPr lang="ko-KR" altLang="en-US" sz="16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작성</a:t>
                      </a:r>
                      <a:endParaRPr sz="16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8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한나라</a:t>
                      </a:r>
                      <a:endParaRPr sz="16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영화&amp;공지사항&amp;</a:t>
                      </a:r>
                      <a:r>
                        <a:rPr lang="ko-KR" sz="16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</a:t>
                      </a:r>
                      <a:r>
                        <a:rPr lang="en-US" alt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</a:t>
                      </a:r>
                      <a:r>
                        <a:rPr lang="ko-KR" sz="16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</a:t>
                      </a:r>
                      <a:r>
                        <a:rPr lang="ko-KR" sz="16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page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자료 종합</a:t>
                      </a:r>
                      <a:endParaRPr sz="16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82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이정진</a:t>
                      </a:r>
                      <a:endParaRPr sz="1600" b="0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457200" marR="0" lvl="0" indent="-33020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600"/>
                        <a:buFont typeface="Noto Sans Symbols"/>
                        <a:buChar char="●"/>
                      </a:pP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메인화면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구현 및 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css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드라마 페이지, </a:t>
                      </a:r>
                      <a:r>
                        <a:rPr lang="ko-KR" sz="16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DB설계</a:t>
                      </a:r>
                      <a:r>
                        <a:rPr lang="ko-KR" sz="16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자료 종합, PPT 작성</a:t>
                      </a:r>
                      <a:endParaRPr sz="1600" b="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38124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0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03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1" name="Google Shape;361;p20"/>
          <p:cNvSpPr txBox="1"/>
          <p:nvPr/>
        </p:nvSpPr>
        <p:spPr>
          <a:xfrm>
            <a:off x="849313" y="71041"/>
            <a:ext cx="3365024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절차 및 방법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62" name="Google Shape;362;p20"/>
          <p:cNvCxnSpPr/>
          <p:nvPr/>
        </p:nvCxnSpPr>
        <p:spPr>
          <a:xfrm rot="10800000" flipH="1">
            <a:off x="4115780" y="398067"/>
            <a:ext cx="7741258" cy="10963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p20"/>
          <p:cNvSpPr/>
          <p:nvPr/>
        </p:nvSpPr>
        <p:spPr>
          <a:xfrm>
            <a:off x="327940" y="772253"/>
            <a:ext cx="79800" cy="10188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64" name="Google Shape;364;p20"/>
          <p:cNvGraphicFramePr/>
          <p:nvPr/>
        </p:nvGraphicFramePr>
        <p:xfrm>
          <a:off x="705520" y="772251"/>
          <a:ext cx="11151500" cy="368567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954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59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770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8306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01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기간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활동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비고</a:t>
                      </a:r>
                      <a:endParaRPr sz="1600" b="1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사전 기획</a:t>
                      </a:r>
                      <a:endParaRPr sz="1400" b="1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/>
                        <a:t>/21(월) ~ 2/2</a:t>
                      </a:r>
                      <a:r>
                        <a:rPr lang="ko-KR"/>
                        <a:t>2</a:t>
                      </a:r>
                      <a:r>
                        <a:rPr lang="ko-KR" sz="1400" u="none" strike="noStrike" cap="none"/>
                        <a:t>(</a:t>
                      </a:r>
                      <a:r>
                        <a:rPr lang="ko-KR"/>
                        <a:t>화</a:t>
                      </a:r>
                      <a:r>
                        <a:rPr lang="ko-KR" sz="1400" u="none" strike="noStrike" cap="none"/>
                        <a:t>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기획 및 주제 선정</a:t>
                      </a:r>
                      <a:endParaRPr sz="1400" u="none" strike="noStrike" cap="none"/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/>
                        <a:t>기획안 작성</a:t>
                      </a:r>
                      <a:endParaRPr sz="1400" u="none" strike="noStrike" cap="none"/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아이디어 선정,자료 조사,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종합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요구 사항 분석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/(금)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spring 환경 세팅,역할 분배, 통일성 정리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b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시스템 상세 기능 도출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endParaRPr sz="1400" u="none" strike="noStrike" cap="non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28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b="0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</a:t>
                      </a: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명세서 작성 및 DB구축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모델링에 유의해서 작성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</a:t>
                      </a:r>
                      <a:endParaRPr sz="1400" b="1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16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맡은 파트의 개발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디테일에 유의하며 작업</a:t>
                      </a:r>
                      <a:endParaRPr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Malgun Gothic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수시로 피드백하며 오류 수정</a:t>
                      </a:r>
                      <a:endParaRPr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b="1" u="none" strike="noStrike" cap="none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테스트</a:t>
                      </a:r>
                      <a:endParaRPr sz="1400" b="1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17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목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(금)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323F4F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admin과 flixpedia의 연동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최적화, 오류 수정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5474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총 개발기간</a:t>
                      </a:r>
                      <a:endParaRPr sz="1400" b="1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171450" marR="0" lvl="0" indent="-1714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21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(월) ~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18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(금)(총 </a:t>
                      </a: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</a:t>
                      </a: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주)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-</a:t>
                      </a:r>
                      <a:endParaRPr sz="1400" b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0" name="Google Shape;370;p21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1" name="Google Shape;371;p21"/>
          <p:cNvCxnSpPr/>
          <p:nvPr/>
        </p:nvCxnSpPr>
        <p:spPr>
          <a:xfrm rot="10800000" flipH="1">
            <a:off x="4043772" y="393701"/>
            <a:ext cx="7776753" cy="11528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72" name="Google Shape;372;p21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3" name="Google Shape;373;p21"/>
          <p:cNvSpPr txBox="1"/>
          <p:nvPr/>
        </p:nvSpPr>
        <p:spPr>
          <a:xfrm>
            <a:off x="982465" y="384919"/>
            <a:ext cx="38533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1. 프로젝트 범위 (구현 기능)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374" name="Google Shape;374;p21"/>
          <p:cNvGraphicFramePr/>
          <p:nvPr/>
        </p:nvGraphicFramePr>
        <p:xfrm>
          <a:off x="1171392" y="1236274"/>
          <a:ext cx="4644525" cy="364391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172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007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 기능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내용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가입 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회원 정보 수정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회원 탈퇴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800"/>
                        <a:buFont typeface="Arial"/>
                        <a:buNone/>
                      </a:pPr>
                      <a:r>
                        <a:rPr lang="ko-KR" sz="800" u="none" strike="noStrike" cap="none"/>
                        <a:t>영화,드라마,예능,애니메이션,웹툰</a:t>
                      </a:r>
                      <a:endParaRPr sz="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게시글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필터 별 게시글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상세조회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게시 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댓글 작성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별점 작성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 글 삭제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852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고객센터 질문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375" name="Google Shape;375;p21"/>
          <p:cNvGraphicFramePr/>
          <p:nvPr/>
        </p:nvGraphicFramePr>
        <p:xfrm>
          <a:off x="6672064" y="1232756"/>
          <a:ext cx="4644525" cy="47801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172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16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958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 기능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내용</a:t>
                      </a:r>
                      <a:endParaRPr sz="18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회원 관리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회원 정보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회원 정보 수정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회원 정보 삭제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등록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전체 </a:t>
                      </a:r>
                      <a:r>
                        <a:rPr lang="ko-KR" sz="1400" u="none" strike="noStrike" cap="none"/>
                        <a:t>게시글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상세 게시글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등록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수정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삭제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관리자 회원가입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관리자 회원 정보 수정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관리자 회원 탈퇴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게시판 관리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게시글 리뷰 조회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게시글 리뷰 삭제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0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기타기능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고객센터 질문 답변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메일 전송</a:t>
                      </a:r>
                      <a:endParaRPr sz="1400" u="none" strike="noStrike" cap="none"/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/>
                        <a:t>전송된 메일 조회</a:t>
                      </a:r>
                      <a:endParaRPr sz="1400" u="none" strike="noStrike" cap="none"/>
                    </a:p>
                  </a:txBody>
                  <a:tcPr marL="91450" marR="91450" marT="45725" marB="45725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376" name="Google Shape;376;p21"/>
          <p:cNvSpPr txBox="1"/>
          <p:nvPr/>
        </p:nvSpPr>
        <p:spPr>
          <a:xfrm>
            <a:off x="1177925" y="880945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77" name="Google Shape;377;p21"/>
          <p:cNvSpPr txBox="1"/>
          <p:nvPr/>
        </p:nvSpPr>
        <p:spPr>
          <a:xfrm>
            <a:off x="6672064" y="872716"/>
            <a:ext cx="877163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2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3" name="Google Shape;383;p22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84" name="Google Shape;384;p22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85" name="Google Shape;385;p22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86" name="Google Shape;386;p22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87" name="Google Shape;38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43950" y="1287955"/>
            <a:ext cx="11050002" cy="514132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22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논리&amp;물리 모델링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" name="Google Shape;36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flipH="1">
            <a:off x="5231778" y="0"/>
            <a:ext cx="396169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7" name="Google Shape;37;p6"/>
          <p:cNvSpPr txBox="1"/>
          <p:nvPr/>
        </p:nvSpPr>
        <p:spPr>
          <a:xfrm>
            <a:off x="6296549" y="1485945"/>
            <a:ext cx="367306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01. 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6"/>
          <p:cNvSpPr txBox="1"/>
          <p:nvPr/>
        </p:nvSpPr>
        <p:spPr>
          <a:xfrm>
            <a:off x="6296549" y="2287034"/>
            <a:ext cx="4969212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02. 프로젝트 팀 구성 및 역할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" name="Google Shape;39;p6"/>
          <p:cNvSpPr txBox="1"/>
          <p:nvPr/>
        </p:nvSpPr>
        <p:spPr>
          <a:xfrm>
            <a:off x="6296549" y="3088123"/>
            <a:ext cx="5293248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03. 프로젝트 수행 절차 및 방법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" name="Google Shape;40;p6"/>
          <p:cNvSpPr txBox="1"/>
          <p:nvPr/>
        </p:nvSpPr>
        <p:spPr>
          <a:xfrm>
            <a:off x="6296549" y="3889212"/>
            <a:ext cx="4480049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04. 프로젝트 수행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6"/>
          <p:cNvSpPr txBox="1"/>
          <p:nvPr/>
        </p:nvSpPr>
        <p:spPr>
          <a:xfrm>
            <a:off x="6296549" y="4690301"/>
            <a:ext cx="3205016" cy="4308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0" rIns="91425" bIns="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ko-KR" sz="28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05. 느낀 점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" y="0"/>
            <a:ext cx="5231780" cy="6858000"/>
          </a:xfrm>
          <a:prstGeom prst="rect">
            <a:avLst/>
          </a:prstGeom>
          <a:solidFill>
            <a:srgbClr val="44556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40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23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4" name="Google Shape;394;p23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95" name="Google Shape;395;p23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6" name="Google Shape;396;p23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23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23"/>
          <p:cNvSpPr txBox="1"/>
          <p:nvPr/>
        </p:nvSpPr>
        <p:spPr>
          <a:xfrm>
            <a:off x="805000" y="1482675"/>
            <a:ext cx="4563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adminmember(관리자 회원가입)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9" name="Google Shape;399;p23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00" name="Google Shape;400;p23"/>
          <p:cNvGraphicFramePr/>
          <p:nvPr/>
        </p:nvGraphicFramePr>
        <p:xfrm>
          <a:off x="788063" y="1930223"/>
          <a:ext cx="9138725" cy="434497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아이디(NOT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password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이름(NOT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email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nickname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닉네임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전화번호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zipcode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우편 번호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도로 주소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상세 주소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24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6" name="Google Shape;406;p24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7" name="Google Shape;407;p24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8" name="Google Shape;408;p24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9" name="Google Shape;409;p24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0" name="Google Shape;410;p24"/>
          <p:cNvSpPr txBox="1"/>
          <p:nvPr/>
        </p:nvSpPr>
        <p:spPr>
          <a:xfrm>
            <a:off x="804999" y="1482675"/>
            <a:ext cx="270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user(고객 회원가입)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1" name="Google Shape;411;p24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12" name="Google Shape;412;p24"/>
          <p:cNvGraphicFramePr/>
          <p:nvPr/>
        </p:nvGraphicFramePr>
        <p:xfrm>
          <a:off x="788063" y="1930223"/>
          <a:ext cx="10332675" cy="434497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5831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815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813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4866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05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아이디(NOT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password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비밀번호(NOT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nick_name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닉네임(NOT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email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30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이메일(NOT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phone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전화번호(NOT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address2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주소2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zipcode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우편번호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5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25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9" name="Google Shape;419;p25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20" name="Google Shape;420;p25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1" name="Google Shape;421;p25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2" name="Google Shape;422;p25"/>
          <p:cNvSpPr txBox="1"/>
          <p:nvPr/>
        </p:nvSpPr>
        <p:spPr>
          <a:xfrm>
            <a:off x="1000349" y="1573513"/>
            <a:ext cx="270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mail(메일 전송)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3" name="Google Shape;423;p25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r>
              <a:rPr lang="ko-KR" sz="1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4" name="Google Shape;424;p25"/>
          <p:cNvGraphicFramePr/>
          <p:nvPr/>
        </p:nvGraphicFramePr>
        <p:xfrm>
          <a:off x="983413" y="2021060"/>
          <a:ext cx="8995525" cy="234703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488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639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767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0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9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고유번호(multiple)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아이디(multiple)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닉네임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65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425" name="Google Shape;425;p25"/>
          <p:cNvSpPr txBox="1"/>
          <p:nvPr/>
        </p:nvSpPr>
        <p:spPr>
          <a:xfrm>
            <a:off x="983424" y="4637200"/>
            <a:ext cx="270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tb_visit_count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26" name="Google Shape;426;p25"/>
          <p:cNvGraphicFramePr/>
          <p:nvPr/>
        </p:nvGraphicFramePr>
        <p:xfrm>
          <a:off x="983413" y="5074873"/>
          <a:ext cx="10396800" cy="11278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6781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433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395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3358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0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1817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CHAR(10)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visit_count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26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2" name="Google Shape;432;p26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3" name="Google Shape;433;p26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4" name="Google Shape;434;p26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5" name="Google Shape;435;p26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6" name="Google Shape;436;p26"/>
          <p:cNvGraphicFramePr/>
          <p:nvPr/>
        </p:nvGraphicFramePr>
        <p:xfrm>
          <a:off x="788063" y="1930223"/>
          <a:ext cx="9138725" cy="1307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이름(NOT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37" name="Google Shape;437;p26"/>
          <p:cNvSpPr txBox="1"/>
          <p:nvPr/>
        </p:nvSpPr>
        <p:spPr>
          <a:xfrm>
            <a:off x="804999" y="1482675"/>
            <a:ext cx="2707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genre_tbl(장르 테이블)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38" name="Google Shape;438;p26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39" name="Google Shape;439;p26"/>
          <p:cNvGraphicFramePr/>
          <p:nvPr/>
        </p:nvGraphicFramePr>
        <p:xfrm>
          <a:off x="788063" y="4132448"/>
          <a:ext cx="9138725" cy="1307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category_name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이름(NOT NULL UNIQUE)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440" name="Google Shape;440;p26"/>
          <p:cNvSpPr txBox="1"/>
          <p:nvPr/>
        </p:nvSpPr>
        <p:spPr>
          <a:xfrm>
            <a:off x="804999" y="3684900"/>
            <a:ext cx="3888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category_tbl(카테고리 테이블)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27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27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47" name="Google Shape;447;p27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48" name="Google Shape;448;p27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27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50" name="Google Shape;450;p27"/>
          <p:cNvGraphicFramePr/>
          <p:nvPr/>
        </p:nvGraphicFramePr>
        <p:xfrm>
          <a:off x="788063" y="1930223"/>
          <a:ext cx="9138725" cy="4496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movie_attendance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관람률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영화 코드: 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movie_producer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movie_url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51" name="Google Shape;451;p27"/>
          <p:cNvSpPr txBox="1"/>
          <p:nvPr/>
        </p:nvSpPr>
        <p:spPr>
          <a:xfrm>
            <a:off x="805002" y="1482675"/>
            <a:ext cx="20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영화(Movie)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27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p2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2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59" name="Google Shape;459;p28"/>
          <p:cNvCxnSpPr/>
          <p:nvPr/>
        </p:nvCxnSpPr>
        <p:spPr>
          <a:xfrm>
            <a:off x="3215680" y="384919"/>
            <a:ext cx="8604845" cy="878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60" name="Google Shape;460;p28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28"/>
          <p:cNvSpPr txBox="1"/>
          <p:nvPr/>
        </p:nvSpPr>
        <p:spPr>
          <a:xfrm>
            <a:off x="983432" y="384919"/>
            <a:ext cx="3888432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62" name="Google Shape;462;p28"/>
          <p:cNvGraphicFramePr/>
          <p:nvPr/>
        </p:nvGraphicFramePr>
        <p:xfrm>
          <a:off x="788063" y="1930223"/>
          <a:ext cx="9138725" cy="448203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drama_avg_ratings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평균 시청률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드라마 코드: 01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drama_producer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778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drama_url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63" name="Google Shape;463;p28"/>
          <p:cNvSpPr txBox="1"/>
          <p:nvPr/>
        </p:nvSpPr>
        <p:spPr>
          <a:xfrm>
            <a:off x="805002" y="1482675"/>
            <a:ext cx="20073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드라마(Drama)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4" name="Google Shape;464;p28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29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29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71" name="Google Shape;471;p29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72" name="Google Shape;472;p29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29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74" name="Google Shape;474;p29"/>
          <p:cNvGraphicFramePr/>
          <p:nvPr/>
        </p:nvGraphicFramePr>
        <p:xfrm>
          <a:off x="788063" y="1930223"/>
          <a:ext cx="9138725" cy="4496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enter_avg_ratings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평균 시청률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예능 코드: 02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enter_producer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enter_url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75" name="Google Shape;475;p29"/>
          <p:cNvSpPr txBox="1"/>
          <p:nvPr/>
        </p:nvSpPr>
        <p:spPr>
          <a:xfrm>
            <a:off x="788075" y="1482675"/>
            <a:ext cx="22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예능(Entertainment)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29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30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2" name="Google Shape;482;p30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83" name="Google Shape;483;p30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84" name="Google Shape;484;p30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30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86" name="Google Shape;486;p30"/>
          <p:cNvGraphicFramePr/>
          <p:nvPr/>
        </p:nvGraphicFramePr>
        <p:xfrm>
          <a:off x="788063" y="1930223"/>
          <a:ext cx="9138725" cy="44961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ani_avg_ratings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시청률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애니 코드: 03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ani_author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ani_url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</a:tbl>
          </a:graphicData>
        </a:graphic>
      </p:graphicFrame>
      <p:sp>
        <p:nvSpPr>
          <p:cNvPr id="487" name="Google Shape;487;p30"/>
          <p:cNvSpPr txBox="1"/>
          <p:nvPr/>
        </p:nvSpPr>
        <p:spPr>
          <a:xfrm>
            <a:off x="788075" y="1482675"/>
            <a:ext cx="2941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애니메이션(Animation)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0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31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31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95" name="Google Shape;495;p31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96" name="Google Shape;496;p31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1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498" name="Google Shape;498;p31"/>
          <p:cNvGraphicFramePr/>
          <p:nvPr/>
        </p:nvGraphicFramePr>
        <p:xfrm>
          <a:off x="788063" y="1930223"/>
          <a:ext cx="9138725" cy="4177225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284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487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3986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9681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04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genre_code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장르 코드(NOT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toon_images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이미지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웹툰 코드: 04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toon_author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toon_productionyear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제작연도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toon_agelimit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연령제한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toon_url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유튜브 영상 url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</a:tbl>
          </a:graphicData>
        </a:graphic>
      </p:graphicFrame>
      <p:sp>
        <p:nvSpPr>
          <p:cNvPr id="499" name="Google Shape;499;p31"/>
          <p:cNvSpPr txBox="1"/>
          <p:nvPr/>
        </p:nvSpPr>
        <p:spPr>
          <a:xfrm>
            <a:off x="788075" y="1482675"/>
            <a:ext cx="2284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웹툰(Webtoon)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31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32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32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07" name="Google Shape;507;p32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8" name="Google Shape;508;p32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32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10" name="Google Shape;510;p32"/>
          <p:cNvGraphicFramePr/>
          <p:nvPr/>
        </p:nvGraphicFramePr>
        <p:xfrm>
          <a:off x="788063" y="1930223"/>
          <a:ext cx="11072750" cy="26222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7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review_seq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board_seq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/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star_point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</a:t>
                      </a:r>
                      <a:endParaRPr sz="1400" u="none" strike="noStrike" cap="none"/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카테고리 코드(NOT NULL) / 웹툰 코드: 04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category_code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연출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11" name="Google Shape;511;p32"/>
          <p:cNvSpPr txBox="1"/>
          <p:nvPr/>
        </p:nvSpPr>
        <p:spPr>
          <a:xfrm>
            <a:off x="788075" y="1482675"/>
            <a:ext cx="45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review_tbl(리뷰)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32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7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49" name="Google Shape;49;p7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0" name="Google Shape;50;p7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" name="Google Shape;51;p7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2" name="Google Shape;52;p7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주제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53;p7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OTT 미디어 검색 및 추천 서비스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4" name="Google Shape;54;p7"/>
          <p:cNvGrpSpPr/>
          <p:nvPr/>
        </p:nvGrpSpPr>
        <p:grpSpPr>
          <a:xfrm>
            <a:off x="3396000" y="1720569"/>
            <a:ext cx="5400000" cy="3600000"/>
            <a:chOff x="3130583" y="725600"/>
            <a:chExt cx="5943646" cy="5327138"/>
          </a:xfrm>
        </p:grpSpPr>
        <p:sp>
          <p:nvSpPr>
            <p:cNvPr id="55" name="Google Shape;55;p7"/>
            <p:cNvSpPr/>
            <p:nvPr/>
          </p:nvSpPr>
          <p:spPr>
            <a:xfrm>
              <a:off x="3855720" y="1968852"/>
              <a:ext cx="4480560" cy="3263548"/>
            </a:xfrm>
            <a:prstGeom prst="ellipse">
              <a:avLst/>
            </a:prstGeom>
            <a:noFill/>
            <a:ln w="25400" cap="flat" cmpd="sng">
              <a:solidFill>
                <a:srgbClr val="B930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6" name="Google Shape;56;p7" descr="텍스트, 클립아트, 표지판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6258" r="6485"/>
            <a:stretch/>
          </p:blipFill>
          <p:spPr>
            <a:xfrm>
              <a:off x="4512833" y="3157494"/>
              <a:ext cx="3166334" cy="886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7" name="Google Shape;57;p7" descr="텍스트, 실내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41504" y="4252738"/>
              <a:ext cx="1221428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58" name="Google Shape;58;p7" descr="텍스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06949" y="4239649"/>
              <a:ext cx="1255449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59" name="Google Shape;59;p7" descr="텍스트, 사람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30583" y="1796613"/>
              <a:ext cx="1240000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60" name="Google Shape;60;p7" descr="텍스트, 다채로운이(가) 표시된 사진&#10;&#10;자동 생성된 설명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11542" y="1566780"/>
              <a:ext cx="1262687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61" name="Google Shape;61;p7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24223" y="725600"/>
              <a:ext cx="1333679" cy="1800000"/>
            </a:xfrm>
            <a:prstGeom prst="flowChartConnector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33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33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19" name="Google Shape;519;p33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20" name="Google Shape;520;p33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33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22" name="Google Shape;522;p33"/>
          <p:cNvGraphicFramePr/>
          <p:nvPr/>
        </p:nvGraphicFramePr>
        <p:xfrm>
          <a:off x="788063" y="1930223"/>
          <a:ext cx="11072750" cy="23033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7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100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타이틀(NOT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Q_A_CONTENTS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조회수(NOT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유저 고유번호(NOT NULL MULTIPLE)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23" name="Google Shape;523;p33"/>
          <p:cNvSpPr txBox="1"/>
          <p:nvPr/>
        </p:nvSpPr>
        <p:spPr>
          <a:xfrm>
            <a:off x="788075" y="1482675"/>
            <a:ext cx="45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q_a(Q&amp;A 고객센터)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33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34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4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31" name="Google Shape;531;p34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32" name="Google Shape;532;p34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34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34" name="Google Shape;534;p34"/>
          <p:cNvGraphicFramePr/>
          <p:nvPr/>
        </p:nvGraphicFramePr>
        <p:xfrm>
          <a:off x="788063" y="1930223"/>
          <a:ext cx="11072750" cy="19844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7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q_a_seq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Q&amp;A SEQ (multiple)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 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45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제목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sp>
        <p:nvSpPr>
          <p:cNvPr id="535" name="Google Shape;535;p34"/>
          <p:cNvSpPr txBox="1"/>
          <p:nvPr/>
        </p:nvSpPr>
        <p:spPr>
          <a:xfrm>
            <a:off x="788075" y="1482675"/>
            <a:ext cx="45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q_a_comment(Q&amp;A 고객센터)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34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p35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35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3" name="Google Shape;543;p35"/>
          <p:cNvCxnSpPr/>
          <p:nvPr/>
        </p:nvCxnSpPr>
        <p:spPr>
          <a:xfrm>
            <a:off x="3215680" y="384919"/>
            <a:ext cx="8604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4" name="Google Shape;544;p35"/>
          <p:cNvSpPr/>
          <p:nvPr/>
        </p:nvSpPr>
        <p:spPr>
          <a:xfrm>
            <a:off x="788071" y="906980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35"/>
          <p:cNvSpPr txBox="1"/>
          <p:nvPr/>
        </p:nvSpPr>
        <p:spPr>
          <a:xfrm>
            <a:off x="983432" y="384919"/>
            <a:ext cx="38883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2. 데이터베이스 설계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aphicFrame>
        <p:nvGraphicFramePr>
          <p:cNvPr id="546" name="Google Shape;546;p35"/>
          <p:cNvGraphicFramePr/>
          <p:nvPr/>
        </p:nvGraphicFramePr>
        <p:xfrm>
          <a:off x="788063" y="1930223"/>
          <a:ext cx="11072750" cy="2622200"/>
        </p:xfrm>
        <a:graphic>
          <a:graphicData uri="http://schemas.openxmlformats.org/drawingml/2006/table">
            <a:tbl>
              <a:tblPr firstRow="1" bandRow="1">
                <a:noFill/>
                <a:tableStyleId>{C8018BF0-1A9F-4172-8232-1DA12F58807A}</a:tableStyleId>
              </a:tblPr>
              <a:tblGrid>
                <a:gridCol w="27682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802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94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8079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COLUMN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TYPE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LENGTH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DESCRIPTION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9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notice_seq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고유번호 (NOT NULL primary key auto_increment)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notice_title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50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제목(NOT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notice_content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LONGTEXT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내용(NOT NULL)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Calibri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notice_hit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조회수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wdate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DATETIME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user_id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VARCHAR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40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사용자 아이디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18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id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BIGINT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ko-KR" sz="14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multiple(adminmember FK)</a:t>
                      </a:r>
                      <a:endParaRPr sz="1400" u="none" strike="noStrike" cap="none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25" marB="45725">
                    <a:lnL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lt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47" name="Google Shape;547;p35"/>
          <p:cNvSpPr txBox="1"/>
          <p:nvPr/>
        </p:nvSpPr>
        <p:spPr>
          <a:xfrm>
            <a:off x="788075" y="1482675"/>
            <a:ext cx="45108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q_a_comment(Q&amp;A 고객센터)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35"/>
          <p:cNvSpPr txBox="1"/>
          <p:nvPr/>
        </p:nvSpPr>
        <p:spPr>
          <a:xfrm>
            <a:off x="1177907" y="836175"/>
            <a:ext cx="41211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FLIXPEDIA 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개념적 모델 논리적 모델	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8" name="Google Shape;595;p36">
            <a:extLst>
              <a:ext uri="{FF2B5EF4-FFF2-40B4-BE49-F238E27FC236}">
                <a16:creationId xmlns:a16="http://schemas.microsoft.com/office/drawing/2014/main" id="{B9C40225-4D75-4638-992D-D10D02081ACD}"/>
              </a:ext>
            </a:extLst>
          </p:cNvPr>
          <p:cNvCxnSpPr>
            <a:cxnSpLocks/>
          </p:cNvCxnSpPr>
          <p:nvPr/>
        </p:nvCxnSpPr>
        <p:spPr>
          <a:xfrm flipV="1">
            <a:off x="9405107" y="5510742"/>
            <a:ext cx="0" cy="62143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B25DC37-EA45-4DBD-87D2-0D467BA5D3CB}"/>
              </a:ext>
            </a:extLst>
          </p:cNvPr>
          <p:cNvCxnSpPr>
            <a:cxnSpLocks/>
            <a:endCxn id="87" idx="2"/>
          </p:cNvCxnSpPr>
          <p:nvPr/>
        </p:nvCxnSpPr>
        <p:spPr>
          <a:xfrm flipH="1">
            <a:off x="10423054" y="2148440"/>
            <a:ext cx="29131" cy="284729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3" name="Google Shape;553;p36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4" name="Google Shape;554;p36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 dirty="0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5" name="Google Shape;555;p36"/>
          <p:cNvCxnSpPr/>
          <p:nvPr/>
        </p:nvCxnSpPr>
        <p:spPr>
          <a:xfrm>
            <a:off x="3539716" y="581596"/>
            <a:ext cx="8280809" cy="878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6" name="Google Shape;556;p36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3. 웹 페이지 계층 구조</a:t>
            </a:r>
            <a:endParaRPr sz="1400" b="1" i="0" u="none" strike="noStrike" cap="none" dirty="0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8" name="Google Shape;558;p36"/>
          <p:cNvSpPr/>
          <p:nvPr/>
        </p:nvSpPr>
        <p:spPr>
          <a:xfrm>
            <a:off x="849313" y="2539986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9" name="Google Shape;559;p36"/>
          <p:cNvSpPr/>
          <p:nvPr/>
        </p:nvSpPr>
        <p:spPr>
          <a:xfrm>
            <a:off x="1989143" y="2552394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6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드라마</a:t>
            </a:r>
            <a:endParaRPr sz="16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0" name="Google Shape;560;p36"/>
          <p:cNvSpPr/>
          <p:nvPr/>
        </p:nvSpPr>
        <p:spPr>
          <a:xfrm>
            <a:off x="4253794" y="2539753"/>
            <a:ext cx="12366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1" name="Google Shape;561;p36"/>
          <p:cNvSpPr/>
          <p:nvPr/>
        </p:nvSpPr>
        <p:spPr>
          <a:xfrm>
            <a:off x="5621038" y="2516529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웹툰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2" name="Google Shape;562;p36"/>
          <p:cNvSpPr/>
          <p:nvPr/>
        </p:nvSpPr>
        <p:spPr>
          <a:xfrm>
            <a:off x="849313" y="347080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3" name="Google Shape;563;p36"/>
          <p:cNvSpPr/>
          <p:nvPr/>
        </p:nvSpPr>
        <p:spPr>
          <a:xfrm>
            <a:off x="849313" y="4389567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4" name="Google Shape;564;p36"/>
          <p:cNvSpPr/>
          <p:nvPr/>
        </p:nvSpPr>
        <p:spPr>
          <a:xfrm>
            <a:off x="1978853" y="3474581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5" name="Google Shape;565;p36"/>
          <p:cNvSpPr/>
          <p:nvPr/>
        </p:nvSpPr>
        <p:spPr>
          <a:xfrm>
            <a:off x="1989143" y="4393346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6" name="Google Shape;566;p36"/>
          <p:cNvSpPr/>
          <p:nvPr/>
        </p:nvSpPr>
        <p:spPr>
          <a:xfrm>
            <a:off x="4252947" y="3464749"/>
            <a:ext cx="12366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7" name="Google Shape;567;p36"/>
          <p:cNvSpPr/>
          <p:nvPr/>
        </p:nvSpPr>
        <p:spPr>
          <a:xfrm>
            <a:off x="4239116" y="4386942"/>
            <a:ext cx="12366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8" name="Google Shape;568;p36"/>
          <p:cNvSpPr/>
          <p:nvPr/>
        </p:nvSpPr>
        <p:spPr>
          <a:xfrm>
            <a:off x="5621038" y="3447345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9" name="Google Shape;569;p36"/>
          <p:cNvSpPr/>
          <p:nvPr/>
        </p:nvSpPr>
        <p:spPr>
          <a:xfrm>
            <a:off x="5610750" y="436953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70" name="Google Shape;570;p36"/>
          <p:cNvCxnSpPr>
            <a:cxnSpLocks/>
          </p:cNvCxnSpPr>
          <p:nvPr/>
        </p:nvCxnSpPr>
        <p:spPr>
          <a:xfrm>
            <a:off x="1312786" y="2116613"/>
            <a:ext cx="9139399" cy="2693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1" name="Google Shape;571;p36"/>
          <p:cNvCxnSpPr>
            <a:endCxn id="558" idx="0"/>
          </p:cNvCxnSpPr>
          <p:nvPr/>
        </p:nvCxnSpPr>
        <p:spPr>
          <a:xfrm>
            <a:off x="1309063" y="2115186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2" name="Google Shape;572;p36"/>
          <p:cNvCxnSpPr/>
          <p:nvPr/>
        </p:nvCxnSpPr>
        <p:spPr>
          <a:xfrm>
            <a:off x="2449024" y="2119007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3" name="Google Shape;573;p36"/>
          <p:cNvCxnSpPr/>
          <p:nvPr/>
        </p:nvCxnSpPr>
        <p:spPr>
          <a:xfrm>
            <a:off x="4823445" y="2118421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4" name="Google Shape;574;p36"/>
          <p:cNvCxnSpPr/>
          <p:nvPr/>
        </p:nvCxnSpPr>
        <p:spPr>
          <a:xfrm>
            <a:off x="6070631" y="2116610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5" name="Google Shape;575;p36"/>
          <p:cNvCxnSpPr>
            <a:cxnSpLocks/>
          </p:cNvCxnSpPr>
          <p:nvPr/>
        </p:nvCxnSpPr>
        <p:spPr>
          <a:xfrm>
            <a:off x="5592474" y="1467186"/>
            <a:ext cx="0" cy="66925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6" name="Google Shape;576;p36"/>
          <p:cNvCxnSpPr/>
          <p:nvPr/>
        </p:nvCxnSpPr>
        <p:spPr>
          <a:xfrm>
            <a:off x="1309195" y="3172420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7" name="Google Shape;577;p36"/>
          <p:cNvCxnSpPr/>
          <p:nvPr/>
        </p:nvCxnSpPr>
        <p:spPr>
          <a:xfrm>
            <a:off x="1309195" y="4106871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8" name="Google Shape;578;p36"/>
          <p:cNvCxnSpPr/>
          <p:nvPr/>
        </p:nvCxnSpPr>
        <p:spPr>
          <a:xfrm>
            <a:off x="2449024" y="3126615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79" name="Google Shape;579;p36"/>
          <p:cNvCxnSpPr>
            <a:cxnSpLocks/>
          </p:cNvCxnSpPr>
          <p:nvPr/>
        </p:nvCxnSpPr>
        <p:spPr>
          <a:xfrm>
            <a:off x="2449024" y="4061065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0" name="Google Shape;580;p36"/>
          <p:cNvCxnSpPr/>
          <p:nvPr/>
        </p:nvCxnSpPr>
        <p:spPr>
          <a:xfrm>
            <a:off x="4885109" y="3153897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1" name="Google Shape;581;p36"/>
          <p:cNvCxnSpPr/>
          <p:nvPr/>
        </p:nvCxnSpPr>
        <p:spPr>
          <a:xfrm>
            <a:off x="4885109" y="4088353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2" name="Google Shape;582;p36"/>
          <p:cNvCxnSpPr/>
          <p:nvPr/>
        </p:nvCxnSpPr>
        <p:spPr>
          <a:xfrm>
            <a:off x="6080919" y="3117633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3" name="Google Shape;583;p36"/>
          <p:cNvCxnSpPr/>
          <p:nvPr/>
        </p:nvCxnSpPr>
        <p:spPr>
          <a:xfrm>
            <a:off x="6080919" y="4052083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84" name="Google Shape;584;p36"/>
          <p:cNvSpPr/>
          <p:nvPr/>
        </p:nvSpPr>
        <p:spPr>
          <a:xfrm>
            <a:off x="3128967" y="2552394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5" name="Google Shape;585;p36"/>
          <p:cNvSpPr/>
          <p:nvPr/>
        </p:nvSpPr>
        <p:spPr>
          <a:xfrm>
            <a:off x="3118678" y="3474581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6" name="Google Shape;586;p36"/>
          <p:cNvSpPr/>
          <p:nvPr/>
        </p:nvSpPr>
        <p:spPr>
          <a:xfrm>
            <a:off x="3128967" y="4393346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87" name="Google Shape;587;p36"/>
          <p:cNvCxnSpPr/>
          <p:nvPr/>
        </p:nvCxnSpPr>
        <p:spPr>
          <a:xfrm>
            <a:off x="3588848" y="2119007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8" name="Google Shape;588;p36"/>
          <p:cNvCxnSpPr/>
          <p:nvPr/>
        </p:nvCxnSpPr>
        <p:spPr>
          <a:xfrm>
            <a:off x="3588848" y="3126615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9" name="Google Shape;589;p36"/>
          <p:cNvCxnSpPr/>
          <p:nvPr/>
        </p:nvCxnSpPr>
        <p:spPr>
          <a:xfrm>
            <a:off x="3588848" y="4061065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0" name="Google Shape;590;p36"/>
          <p:cNvSpPr/>
          <p:nvPr/>
        </p:nvSpPr>
        <p:spPr>
          <a:xfrm>
            <a:off x="6671182" y="2543221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mypage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1" name="Google Shape;591;p36"/>
          <p:cNvSpPr/>
          <p:nvPr/>
        </p:nvSpPr>
        <p:spPr>
          <a:xfrm>
            <a:off x="7904521" y="345312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2" name="Google Shape;592;p36"/>
          <p:cNvSpPr/>
          <p:nvPr/>
        </p:nvSpPr>
        <p:spPr>
          <a:xfrm>
            <a:off x="7900632" y="4344999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3" name="Google Shape;593;p36"/>
          <p:cNvCxnSpPr/>
          <p:nvPr/>
        </p:nvCxnSpPr>
        <p:spPr>
          <a:xfrm>
            <a:off x="9393662" y="2143913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4" name="Google Shape;594;p36"/>
          <p:cNvCxnSpPr/>
          <p:nvPr/>
        </p:nvCxnSpPr>
        <p:spPr>
          <a:xfrm>
            <a:off x="9393662" y="3181420"/>
            <a:ext cx="0" cy="31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5" name="Google Shape;595;p36"/>
          <p:cNvCxnSpPr/>
          <p:nvPr/>
        </p:nvCxnSpPr>
        <p:spPr>
          <a:xfrm>
            <a:off x="9393662" y="4078092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6" name="Google Shape;596;p36"/>
          <p:cNvSpPr/>
          <p:nvPr/>
        </p:nvSpPr>
        <p:spPr>
          <a:xfrm>
            <a:off x="849313" y="5324030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sz="13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review</a:t>
            </a:r>
            <a:r>
              <a:rPr lang="ko-KR" sz="13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3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7" name="Google Shape;597;p36"/>
          <p:cNvCxnSpPr/>
          <p:nvPr/>
        </p:nvCxnSpPr>
        <p:spPr>
          <a:xfrm>
            <a:off x="1309195" y="5041321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8" name="Google Shape;598;p36"/>
          <p:cNvSpPr/>
          <p:nvPr/>
        </p:nvSpPr>
        <p:spPr>
          <a:xfrm>
            <a:off x="1989132" y="5323750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(review)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99" name="Google Shape;599;p36"/>
          <p:cNvCxnSpPr/>
          <p:nvPr/>
        </p:nvCxnSpPr>
        <p:spPr>
          <a:xfrm>
            <a:off x="2449014" y="5041041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0" name="Google Shape;600;p36"/>
          <p:cNvSpPr/>
          <p:nvPr/>
        </p:nvSpPr>
        <p:spPr>
          <a:xfrm>
            <a:off x="3114122" y="5278205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(review)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1" name="Google Shape;601;p36"/>
          <p:cNvCxnSpPr/>
          <p:nvPr/>
        </p:nvCxnSpPr>
        <p:spPr>
          <a:xfrm>
            <a:off x="3574004" y="4995496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2" name="Google Shape;602;p36"/>
          <p:cNvSpPr/>
          <p:nvPr/>
        </p:nvSpPr>
        <p:spPr>
          <a:xfrm>
            <a:off x="4253712" y="5305489"/>
            <a:ext cx="12366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(review)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3" name="Google Shape;603;p36"/>
          <p:cNvCxnSpPr/>
          <p:nvPr/>
        </p:nvCxnSpPr>
        <p:spPr>
          <a:xfrm>
            <a:off x="4857550" y="5022779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4" name="Google Shape;604;p36"/>
          <p:cNvSpPr/>
          <p:nvPr/>
        </p:nvSpPr>
        <p:spPr>
          <a:xfrm>
            <a:off x="5603553" y="5269184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8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3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(review)</a:t>
            </a:r>
            <a:endParaRPr sz="13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5" name="Google Shape;605;p36"/>
          <p:cNvCxnSpPr/>
          <p:nvPr/>
        </p:nvCxnSpPr>
        <p:spPr>
          <a:xfrm>
            <a:off x="6063435" y="4986474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06" name="Google Shape;606;p36"/>
          <p:cNvSpPr/>
          <p:nvPr/>
        </p:nvSpPr>
        <p:spPr>
          <a:xfrm>
            <a:off x="7875390" y="2561245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2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2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7" name="Google Shape;607;p36"/>
          <p:cNvSpPr/>
          <p:nvPr/>
        </p:nvSpPr>
        <p:spPr>
          <a:xfrm>
            <a:off x="6686161" y="3442392"/>
            <a:ext cx="1055504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08" name="Google Shape;608;p36"/>
          <p:cNvSpPr/>
          <p:nvPr/>
        </p:nvSpPr>
        <p:spPr>
          <a:xfrm>
            <a:off x="6681600" y="4393346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09" name="Google Shape;609;p36"/>
          <p:cNvCxnSpPr>
            <a:cxnSpLocks/>
          </p:cNvCxnSpPr>
          <p:nvPr/>
        </p:nvCxnSpPr>
        <p:spPr>
          <a:xfrm>
            <a:off x="7138825" y="2023534"/>
            <a:ext cx="0" cy="540411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0" name="Google Shape;610;p36"/>
          <p:cNvCxnSpPr/>
          <p:nvPr/>
        </p:nvCxnSpPr>
        <p:spPr>
          <a:xfrm>
            <a:off x="7138825" y="3188094"/>
            <a:ext cx="0" cy="31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1" name="Google Shape;611;p36"/>
          <p:cNvCxnSpPr/>
          <p:nvPr/>
        </p:nvCxnSpPr>
        <p:spPr>
          <a:xfrm>
            <a:off x="7138825" y="4078092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5" name="Google Shape;615;p36"/>
          <p:cNvCxnSpPr/>
          <p:nvPr/>
        </p:nvCxnSpPr>
        <p:spPr>
          <a:xfrm>
            <a:off x="8549078" y="2136445"/>
            <a:ext cx="0" cy="424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6" name="Google Shape;616;p36"/>
          <p:cNvCxnSpPr/>
          <p:nvPr/>
        </p:nvCxnSpPr>
        <p:spPr>
          <a:xfrm>
            <a:off x="8377370" y="3196945"/>
            <a:ext cx="0" cy="317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17" name="Google Shape;617;p36"/>
          <p:cNvCxnSpPr/>
          <p:nvPr/>
        </p:nvCxnSpPr>
        <p:spPr>
          <a:xfrm>
            <a:off x="8394168" y="4001966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7" name="Google Shape;557;p36">
            <a:extLst>
              <a:ext uri="{FF2B5EF4-FFF2-40B4-BE49-F238E27FC236}">
                <a16:creationId xmlns:a16="http://schemas.microsoft.com/office/drawing/2014/main" id="{85F68836-74CE-42CB-8E4D-18C21DEB0409}"/>
              </a:ext>
            </a:extLst>
          </p:cNvPr>
          <p:cNvSpPr/>
          <p:nvPr/>
        </p:nvSpPr>
        <p:spPr>
          <a:xfrm>
            <a:off x="6624746" y="1643559"/>
            <a:ext cx="1275886" cy="379975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altLang="en-US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사용자로그인</a:t>
            </a:r>
            <a:endParaRPr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72542542-8B45-46B9-84E3-0A8ACFA23A07}"/>
              </a:ext>
            </a:extLst>
          </p:cNvPr>
          <p:cNvCxnSpPr>
            <a:cxnSpLocks/>
          </p:cNvCxnSpPr>
          <p:nvPr/>
        </p:nvCxnSpPr>
        <p:spPr>
          <a:xfrm>
            <a:off x="5572280" y="1851299"/>
            <a:ext cx="1172854" cy="271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1" name="Google Shape;606;p36">
            <a:extLst>
              <a:ext uri="{FF2B5EF4-FFF2-40B4-BE49-F238E27FC236}">
                <a16:creationId xmlns:a16="http://schemas.microsoft.com/office/drawing/2014/main" id="{A98EBC4E-BFA6-4B1F-94CA-8997581285E6}"/>
              </a:ext>
            </a:extLst>
          </p:cNvPr>
          <p:cNvSpPr/>
          <p:nvPr/>
        </p:nvSpPr>
        <p:spPr>
          <a:xfrm>
            <a:off x="8925402" y="2536720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sz="12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" name="Google Shape;591;p36">
            <a:extLst>
              <a:ext uri="{FF2B5EF4-FFF2-40B4-BE49-F238E27FC236}">
                <a16:creationId xmlns:a16="http://schemas.microsoft.com/office/drawing/2014/main" id="{C1F053FB-CA65-46B1-B232-43091CD4B006}"/>
              </a:ext>
            </a:extLst>
          </p:cNvPr>
          <p:cNvSpPr/>
          <p:nvPr/>
        </p:nvSpPr>
        <p:spPr>
          <a:xfrm>
            <a:off x="8925402" y="535834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" name="Google Shape;592;p36">
            <a:extLst>
              <a:ext uri="{FF2B5EF4-FFF2-40B4-BE49-F238E27FC236}">
                <a16:creationId xmlns:a16="http://schemas.microsoft.com/office/drawing/2014/main" id="{364FDA2D-CCFC-4071-9E46-24E2867FCC24}"/>
              </a:ext>
            </a:extLst>
          </p:cNvPr>
          <p:cNvSpPr/>
          <p:nvPr/>
        </p:nvSpPr>
        <p:spPr>
          <a:xfrm>
            <a:off x="8933912" y="438694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592;p36">
            <a:extLst>
              <a:ext uri="{FF2B5EF4-FFF2-40B4-BE49-F238E27FC236}">
                <a16:creationId xmlns:a16="http://schemas.microsoft.com/office/drawing/2014/main" id="{0620F4A6-BD92-4E66-89E3-05F86C4BC361}"/>
              </a:ext>
            </a:extLst>
          </p:cNvPr>
          <p:cNvSpPr/>
          <p:nvPr/>
        </p:nvSpPr>
        <p:spPr>
          <a:xfrm>
            <a:off x="9992435" y="252260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notice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" name="Google Shape;591;p36">
            <a:extLst>
              <a:ext uri="{FF2B5EF4-FFF2-40B4-BE49-F238E27FC236}">
                <a16:creationId xmlns:a16="http://schemas.microsoft.com/office/drawing/2014/main" id="{9E90ABFE-4D6E-438E-9B02-76C66DFE0BFA}"/>
              </a:ext>
            </a:extLst>
          </p:cNvPr>
          <p:cNvSpPr/>
          <p:nvPr/>
        </p:nvSpPr>
        <p:spPr>
          <a:xfrm>
            <a:off x="9969035" y="3452653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592;p36">
            <a:extLst>
              <a:ext uri="{FF2B5EF4-FFF2-40B4-BE49-F238E27FC236}">
                <a16:creationId xmlns:a16="http://schemas.microsoft.com/office/drawing/2014/main" id="{8C7DF058-481F-48E5-9D0A-542A981E1468}"/>
              </a:ext>
            </a:extLst>
          </p:cNvPr>
          <p:cNvSpPr/>
          <p:nvPr/>
        </p:nvSpPr>
        <p:spPr>
          <a:xfrm>
            <a:off x="9963304" y="4360030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rite</a:t>
            </a:r>
            <a:endParaRPr lang="en-US" altLang="ko-KR" sz="1800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</a:t>
            </a:r>
            <a:r>
              <a:rPr lang="en-US" sz="1000" b="0" i="0" u="none" strike="noStrike" cap="none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0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2" name="Google Shape;31;p5">
            <a:extLst>
              <a:ext uri="{FF2B5EF4-FFF2-40B4-BE49-F238E27FC236}">
                <a16:creationId xmlns:a16="http://schemas.microsoft.com/office/drawing/2014/main" id="{F6F6C808-F139-4430-B0A1-7925BDF084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0833" y="800485"/>
            <a:ext cx="2878236" cy="666701"/>
          </a:xfrm>
          <a:prstGeom prst="rect">
            <a:avLst/>
          </a:prstGeom>
          <a:noFill/>
          <a:ln>
            <a:noFill/>
          </a:ln>
        </p:spPr>
      </p:pic>
      <p:sp>
        <p:nvSpPr>
          <p:cNvPr id="95" name="Google Shape;592;p36">
            <a:extLst>
              <a:ext uri="{FF2B5EF4-FFF2-40B4-BE49-F238E27FC236}">
                <a16:creationId xmlns:a16="http://schemas.microsoft.com/office/drawing/2014/main" id="{C95382A0-3D11-48DB-8EF9-8C08F81CB3C1}"/>
              </a:ext>
            </a:extLst>
          </p:cNvPr>
          <p:cNvSpPr/>
          <p:nvPr/>
        </p:nvSpPr>
        <p:spPr>
          <a:xfrm>
            <a:off x="8949468" y="3460242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6" name="Google Shape;595;p36">
            <a:extLst>
              <a:ext uri="{FF2B5EF4-FFF2-40B4-BE49-F238E27FC236}">
                <a16:creationId xmlns:a16="http://schemas.microsoft.com/office/drawing/2014/main" id="{07A42086-372E-4CCC-8AC9-FDD682916EC5}"/>
              </a:ext>
            </a:extLst>
          </p:cNvPr>
          <p:cNvCxnSpPr/>
          <p:nvPr/>
        </p:nvCxnSpPr>
        <p:spPr>
          <a:xfrm>
            <a:off x="9405107" y="5022642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" name="Google Shape;591;p36">
            <a:extLst>
              <a:ext uri="{FF2B5EF4-FFF2-40B4-BE49-F238E27FC236}">
                <a16:creationId xmlns:a16="http://schemas.microsoft.com/office/drawing/2014/main" id="{5C1DD7F2-3819-4CF2-A706-F9A5991914FE}"/>
              </a:ext>
            </a:extLst>
          </p:cNvPr>
          <p:cNvSpPr/>
          <p:nvPr/>
        </p:nvSpPr>
        <p:spPr>
          <a:xfrm>
            <a:off x="8886156" y="6132179"/>
            <a:ext cx="1037902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Update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" name="Google Shape;591;p36">
            <a:extLst>
              <a:ext uri="{FF2B5EF4-FFF2-40B4-BE49-F238E27FC236}">
                <a16:creationId xmlns:a16="http://schemas.microsoft.com/office/drawing/2014/main" id="{A9A0B590-CEAB-4F70-A0C7-A772D28D7372}"/>
              </a:ext>
            </a:extLst>
          </p:cNvPr>
          <p:cNvSpPr/>
          <p:nvPr/>
        </p:nvSpPr>
        <p:spPr>
          <a:xfrm>
            <a:off x="9969035" y="5350434"/>
            <a:ext cx="919500" cy="6357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altLang="ko-KR" sz="1800" dirty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r>
              <a:rPr lang="ko-KR" sz="1800" dirty="0" err="1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iew</a:t>
            </a: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6" name="Google Shape;595;p36">
            <a:extLst>
              <a:ext uri="{FF2B5EF4-FFF2-40B4-BE49-F238E27FC236}">
                <a16:creationId xmlns:a16="http://schemas.microsoft.com/office/drawing/2014/main" id="{657EBD8F-1113-40FB-BD6E-4F5B89631387}"/>
              </a:ext>
            </a:extLst>
          </p:cNvPr>
          <p:cNvCxnSpPr/>
          <p:nvPr/>
        </p:nvCxnSpPr>
        <p:spPr>
          <a:xfrm>
            <a:off x="10448740" y="5005232"/>
            <a:ext cx="0" cy="335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  <p:extLst>
      <p:ext uri="{BB962C8B-B14F-4D97-AF65-F5344CB8AC3E}">
        <p14:creationId xmlns:p14="http://schemas.microsoft.com/office/powerpoint/2010/main" val="20926960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2" name="Google Shape;622;p37"/>
          <p:cNvCxnSpPr>
            <a:endCxn id="623" idx="2"/>
          </p:cNvCxnSpPr>
          <p:nvPr/>
        </p:nvCxnSpPr>
        <p:spPr>
          <a:xfrm>
            <a:off x="10892870" y="1597074"/>
            <a:ext cx="25500" cy="1761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4" name="Google Shape;624;p37"/>
          <p:cNvCxnSpPr>
            <a:endCxn id="625" idx="2"/>
          </p:cNvCxnSpPr>
          <p:nvPr/>
        </p:nvCxnSpPr>
        <p:spPr>
          <a:xfrm>
            <a:off x="9202146" y="1591447"/>
            <a:ext cx="39900" cy="214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6" name="Google Shape;626;p37"/>
          <p:cNvCxnSpPr>
            <a:endCxn id="627" idx="2"/>
          </p:cNvCxnSpPr>
          <p:nvPr/>
        </p:nvCxnSpPr>
        <p:spPr>
          <a:xfrm>
            <a:off x="7619752" y="1596871"/>
            <a:ext cx="27300" cy="2565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8" name="Google Shape;628;p37"/>
          <p:cNvCxnSpPr/>
          <p:nvPr/>
        </p:nvCxnSpPr>
        <p:spPr>
          <a:xfrm>
            <a:off x="6145102" y="2408220"/>
            <a:ext cx="0" cy="1399834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29" name="Google Shape;629;p37"/>
          <p:cNvCxnSpPr>
            <a:stCxn id="630" idx="2"/>
          </p:cNvCxnSpPr>
          <p:nvPr/>
        </p:nvCxnSpPr>
        <p:spPr>
          <a:xfrm rot="10800000">
            <a:off x="4815173" y="2693328"/>
            <a:ext cx="42000" cy="1490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1" name="Google Shape;631;p37"/>
          <p:cNvSpPr txBox="1"/>
          <p:nvPr/>
        </p:nvSpPr>
        <p:spPr>
          <a:xfrm>
            <a:off x="17463" y="-31750"/>
            <a:ext cx="1160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2" name="Google Shape;632;p37"/>
          <p:cNvSpPr txBox="1"/>
          <p:nvPr/>
        </p:nvSpPr>
        <p:spPr>
          <a:xfrm>
            <a:off x="849313" y="66675"/>
            <a:ext cx="2415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3" name="Google Shape;633;p37"/>
          <p:cNvCxnSpPr/>
          <p:nvPr/>
        </p:nvCxnSpPr>
        <p:spPr>
          <a:xfrm>
            <a:off x="3539716" y="581596"/>
            <a:ext cx="8280900" cy="8700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34" name="Google Shape;634;p37"/>
          <p:cNvSpPr/>
          <p:nvPr/>
        </p:nvSpPr>
        <p:spPr>
          <a:xfrm>
            <a:off x="788071" y="992955"/>
            <a:ext cx="68400" cy="504900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p37"/>
          <p:cNvSpPr txBox="1"/>
          <p:nvPr/>
        </p:nvSpPr>
        <p:spPr>
          <a:xfrm>
            <a:off x="982465" y="384919"/>
            <a:ext cx="32412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3. 웹 페이지 계층 구조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p37"/>
          <p:cNvSpPr/>
          <p:nvPr/>
        </p:nvSpPr>
        <p:spPr>
          <a:xfrm>
            <a:off x="5242775" y="786973"/>
            <a:ext cx="1473900" cy="6480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 smtClean="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</a:t>
            </a:r>
            <a:endParaRPr sz="1800" b="1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p37"/>
          <p:cNvSpPr/>
          <p:nvPr/>
        </p:nvSpPr>
        <p:spPr>
          <a:xfrm>
            <a:off x="466865" y="1805864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p37"/>
          <p:cNvSpPr/>
          <p:nvPr/>
        </p:nvSpPr>
        <p:spPr>
          <a:xfrm>
            <a:off x="7115842" y="1775663"/>
            <a:ext cx="1008000" cy="445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기타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39" name="Google Shape;639;p37"/>
          <p:cNvCxnSpPr/>
          <p:nvPr/>
        </p:nvCxnSpPr>
        <p:spPr>
          <a:xfrm>
            <a:off x="822271" y="1596973"/>
            <a:ext cx="1007588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0" name="Google Shape;640;p37"/>
          <p:cNvCxnSpPr/>
          <p:nvPr/>
        </p:nvCxnSpPr>
        <p:spPr>
          <a:xfrm>
            <a:off x="822271" y="1589414"/>
            <a:ext cx="0" cy="812556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1" name="Google Shape;641;p37"/>
          <p:cNvCxnSpPr/>
          <p:nvPr/>
        </p:nvCxnSpPr>
        <p:spPr>
          <a:xfrm>
            <a:off x="5065615" y="1596973"/>
            <a:ext cx="12432" cy="114699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2" name="Google Shape;642;p37"/>
          <p:cNvCxnSpPr/>
          <p:nvPr/>
        </p:nvCxnSpPr>
        <p:spPr>
          <a:xfrm>
            <a:off x="5979725" y="1434973"/>
            <a:ext cx="0" cy="16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3" name="Google Shape;643;p37"/>
          <p:cNvCxnSpPr/>
          <p:nvPr/>
        </p:nvCxnSpPr>
        <p:spPr>
          <a:xfrm>
            <a:off x="825022" y="2401970"/>
            <a:ext cx="0" cy="3420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4" name="Google Shape;644;p37"/>
          <p:cNvCxnSpPr/>
          <p:nvPr/>
        </p:nvCxnSpPr>
        <p:spPr>
          <a:xfrm>
            <a:off x="822271" y="2401970"/>
            <a:ext cx="2590645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45" name="Google Shape;645;p37"/>
          <p:cNvCxnSpPr/>
          <p:nvPr/>
        </p:nvCxnSpPr>
        <p:spPr>
          <a:xfrm>
            <a:off x="1678274" y="2401970"/>
            <a:ext cx="0" cy="187718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6" name="Google Shape;646;p37"/>
          <p:cNvCxnSpPr>
            <a:stCxn id="647" idx="0"/>
          </p:cNvCxnSpPr>
          <p:nvPr/>
        </p:nvCxnSpPr>
        <p:spPr>
          <a:xfrm>
            <a:off x="589737" y="2538050"/>
            <a:ext cx="0" cy="34335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48" name="Google Shape;648;p37"/>
          <p:cNvCxnSpPr/>
          <p:nvPr/>
        </p:nvCxnSpPr>
        <p:spPr>
          <a:xfrm>
            <a:off x="259388" y="5971592"/>
            <a:ext cx="34224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49" name="Google Shape;649;p37"/>
          <p:cNvSpPr/>
          <p:nvPr/>
        </p:nvSpPr>
        <p:spPr>
          <a:xfrm>
            <a:off x="36628" y="6112060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p37"/>
          <p:cNvSpPr/>
          <p:nvPr/>
        </p:nvSpPr>
        <p:spPr>
          <a:xfrm>
            <a:off x="1705374" y="6112060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웹툰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p37"/>
          <p:cNvSpPr/>
          <p:nvPr/>
        </p:nvSpPr>
        <p:spPr>
          <a:xfrm>
            <a:off x="2539747" y="6112060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p37"/>
          <p:cNvSpPr/>
          <p:nvPr/>
        </p:nvSpPr>
        <p:spPr>
          <a:xfrm>
            <a:off x="3374120" y="6112060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53" name="Google Shape;653;p37"/>
          <p:cNvCxnSpPr/>
          <p:nvPr/>
        </p:nvCxnSpPr>
        <p:spPr>
          <a:xfrm>
            <a:off x="259388" y="5971592"/>
            <a:ext cx="0" cy="1404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4" name="Google Shape;654;p37"/>
          <p:cNvCxnSpPr/>
          <p:nvPr/>
        </p:nvCxnSpPr>
        <p:spPr>
          <a:xfrm>
            <a:off x="1177863" y="5971592"/>
            <a:ext cx="0" cy="7371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55" name="Google Shape;655;p37"/>
          <p:cNvCxnSpPr>
            <a:stCxn id="656" idx="2"/>
          </p:cNvCxnSpPr>
          <p:nvPr/>
        </p:nvCxnSpPr>
        <p:spPr>
          <a:xfrm rot="10800000">
            <a:off x="2013139" y="5971671"/>
            <a:ext cx="30600" cy="8583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7" name="Google Shape;657;p37"/>
          <p:cNvCxnSpPr/>
          <p:nvPr/>
        </p:nvCxnSpPr>
        <p:spPr>
          <a:xfrm rot="10800000">
            <a:off x="2847479" y="5971592"/>
            <a:ext cx="0" cy="7371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58" name="Google Shape;658;p37"/>
          <p:cNvCxnSpPr/>
          <p:nvPr/>
        </p:nvCxnSpPr>
        <p:spPr>
          <a:xfrm rot="10800000">
            <a:off x="3681852" y="5971592"/>
            <a:ext cx="0" cy="73711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59" name="Google Shape;659;p37"/>
          <p:cNvSpPr/>
          <p:nvPr/>
        </p:nvSpPr>
        <p:spPr>
          <a:xfrm>
            <a:off x="36628" y="6541242"/>
            <a:ext cx="676730" cy="28874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p37"/>
          <p:cNvSpPr/>
          <p:nvPr/>
        </p:nvSpPr>
        <p:spPr>
          <a:xfrm>
            <a:off x="865763" y="6541242"/>
            <a:ext cx="687206" cy="28871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56" name="Google Shape;656;p37"/>
          <p:cNvSpPr/>
          <p:nvPr/>
        </p:nvSpPr>
        <p:spPr>
          <a:xfrm>
            <a:off x="1705374" y="6541230"/>
            <a:ext cx="676730" cy="28874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61" name="Google Shape;661;p37"/>
          <p:cNvSpPr/>
          <p:nvPr/>
        </p:nvSpPr>
        <p:spPr>
          <a:xfrm>
            <a:off x="2539746" y="6541230"/>
            <a:ext cx="676729" cy="28874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62" name="Google Shape;662;p37"/>
          <p:cNvSpPr/>
          <p:nvPr/>
        </p:nvSpPr>
        <p:spPr>
          <a:xfrm>
            <a:off x="3374120" y="6539617"/>
            <a:ext cx="676728" cy="29035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cxnSp>
        <p:nvCxnSpPr>
          <p:cNvPr id="663" name="Google Shape;663;p37"/>
          <p:cNvCxnSpPr/>
          <p:nvPr/>
        </p:nvCxnSpPr>
        <p:spPr>
          <a:xfrm>
            <a:off x="259388" y="6400775"/>
            <a:ext cx="0" cy="140467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64" name="Google Shape;664;p37"/>
          <p:cNvSpPr/>
          <p:nvPr/>
        </p:nvSpPr>
        <p:spPr>
          <a:xfrm>
            <a:off x="871000" y="6112061"/>
            <a:ext cx="687207" cy="28871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드라마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5" name="Google Shape;665;p37"/>
          <p:cNvCxnSpPr/>
          <p:nvPr/>
        </p:nvCxnSpPr>
        <p:spPr>
          <a:xfrm>
            <a:off x="1330182" y="4279159"/>
            <a:ext cx="3422464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66" name="Google Shape;666;p37"/>
          <p:cNvSpPr/>
          <p:nvPr/>
        </p:nvSpPr>
        <p:spPr>
          <a:xfrm>
            <a:off x="1107422" y="4419627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7" name="Google Shape;667;p37"/>
          <p:cNvSpPr/>
          <p:nvPr/>
        </p:nvSpPr>
        <p:spPr>
          <a:xfrm>
            <a:off x="2776168" y="4419627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웹툰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8" name="Google Shape;668;p37"/>
          <p:cNvSpPr/>
          <p:nvPr/>
        </p:nvSpPr>
        <p:spPr>
          <a:xfrm>
            <a:off x="4444914" y="4419627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9" name="Google Shape;669;p37"/>
          <p:cNvCxnSpPr/>
          <p:nvPr/>
        </p:nvCxnSpPr>
        <p:spPr>
          <a:xfrm>
            <a:off x="1330182" y="4279159"/>
            <a:ext cx="0" cy="140468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0" name="Google Shape;670;p37"/>
          <p:cNvCxnSpPr/>
          <p:nvPr/>
        </p:nvCxnSpPr>
        <p:spPr>
          <a:xfrm>
            <a:off x="2223671" y="4279159"/>
            <a:ext cx="0" cy="14778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71" name="Google Shape;671;p37"/>
          <p:cNvCxnSpPr/>
          <p:nvPr/>
        </p:nvCxnSpPr>
        <p:spPr>
          <a:xfrm rot="10800000">
            <a:off x="3058914" y="4279159"/>
            <a:ext cx="0" cy="147782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2" name="Google Shape;672;p37"/>
          <p:cNvCxnSpPr>
            <a:stCxn id="673" idx="2"/>
          </p:cNvCxnSpPr>
          <p:nvPr/>
        </p:nvCxnSpPr>
        <p:spPr>
          <a:xfrm rot="10800000">
            <a:off x="3878209" y="4279261"/>
            <a:ext cx="22200" cy="15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74" name="Google Shape;674;p37"/>
          <p:cNvCxnSpPr>
            <a:stCxn id="675" idx="2"/>
          </p:cNvCxnSpPr>
          <p:nvPr/>
        </p:nvCxnSpPr>
        <p:spPr>
          <a:xfrm rot="10800000">
            <a:off x="4737646" y="4279261"/>
            <a:ext cx="15000" cy="1585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76" name="Google Shape;676;p37"/>
          <p:cNvSpPr/>
          <p:nvPr/>
        </p:nvSpPr>
        <p:spPr>
          <a:xfrm>
            <a:off x="1931319" y="4803485"/>
            <a:ext cx="687206" cy="28871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77" name="Google Shape;677;p37"/>
          <p:cNvSpPr/>
          <p:nvPr/>
        </p:nvSpPr>
        <p:spPr>
          <a:xfrm>
            <a:off x="2770930" y="480348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78" name="Google Shape;678;p37"/>
          <p:cNvSpPr/>
          <p:nvPr/>
        </p:nvSpPr>
        <p:spPr>
          <a:xfrm>
            <a:off x="3605303" y="480348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79" name="Google Shape;679;p37"/>
          <p:cNvSpPr/>
          <p:nvPr/>
        </p:nvSpPr>
        <p:spPr>
          <a:xfrm>
            <a:off x="4439676" y="480348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cxnSp>
        <p:nvCxnSpPr>
          <p:cNvPr id="680" name="Google Shape;680;p37"/>
          <p:cNvCxnSpPr/>
          <p:nvPr/>
        </p:nvCxnSpPr>
        <p:spPr>
          <a:xfrm>
            <a:off x="1305196" y="4503338"/>
            <a:ext cx="0" cy="125365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81" name="Google Shape;681;p37"/>
          <p:cNvSpPr/>
          <p:nvPr/>
        </p:nvSpPr>
        <p:spPr>
          <a:xfrm>
            <a:off x="1941794" y="4419628"/>
            <a:ext cx="687207" cy="28871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드라마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2" name="Google Shape;682;p37"/>
          <p:cNvSpPr/>
          <p:nvPr/>
        </p:nvSpPr>
        <p:spPr>
          <a:xfrm>
            <a:off x="1076960" y="5584242"/>
            <a:ext cx="640681" cy="28083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3" name="Google Shape;683;p37"/>
          <p:cNvSpPr/>
          <p:nvPr/>
        </p:nvSpPr>
        <p:spPr>
          <a:xfrm>
            <a:off x="1941794" y="5576332"/>
            <a:ext cx="687206" cy="28871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84" name="Google Shape;684;p37"/>
          <p:cNvSpPr/>
          <p:nvPr/>
        </p:nvSpPr>
        <p:spPr>
          <a:xfrm>
            <a:off x="2769068" y="5584217"/>
            <a:ext cx="627801" cy="28084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73" name="Google Shape;673;p37"/>
          <p:cNvSpPr/>
          <p:nvPr/>
        </p:nvSpPr>
        <p:spPr>
          <a:xfrm>
            <a:off x="3569575" y="5574707"/>
            <a:ext cx="661667" cy="29035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75" name="Google Shape;675;p37"/>
          <p:cNvSpPr/>
          <p:nvPr/>
        </p:nvSpPr>
        <p:spPr>
          <a:xfrm>
            <a:off x="4439676" y="5574707"/>
            <a:ext cx="625939" cy="290354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685" name="Google Shape;685;p37"/>
          <p:cNvSpPr/>
          <p:nvPr/>
        </p:nvSpPr>
        <p:spPr>
          <a:xfrm>
            <a:off x="1107421" y="5200371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p37"/>
          <p:cNvSpPr/>
          <p:nvPr/>
        </p:nvSpPr>
        <p:spPr>
          <a:xfrm>
            <a:off x="1936556" y="5200358"/>
            <a:ext cx="687206" cy="288713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87" name="Google Shape;687;p37"/>
          <p:cNvSpPr/>
          <p:nvPr/>
        </p:nvSpPr>
        <p:spPr>
          <a:xfrm>
            <a:off x="2776167" y="520035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88" name="Google Shape;688;p37"/>
          <p:cNvSpPr/>
          <p:nvPr/>
        </p:nvSpPr>
        <p:spPr>
          <a:xfrm>
            <a:off x="3610540" y="520035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89" name="Google Shape;689;p37"/>
          <p:cNvSpPr/>
          <p:nvPr/>
        </p:nvSpPr>
        <p:spPr>
          <a:xfrm>
            <a:off x="4444913" y="520035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90" name="Google Shape;690;p37"/>
          <p:cNvSpPr/>
          <p:nvPr/>
        </p:nvSpPr>
        <p:spPr>
          <a:xfrm>
            <a:off x="1102184" y="4803498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p37"/>
          <p:cNvSpPr/>
          <p:nvPr/>
        </p:nvSpPr>
        <p:spPr>
          <a:xfrm>
            <a:off x="85737" y="2538050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업로드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1" name="Google Shape;691;p37"/>
          <p:cNvSpPr/>
          <p:nvPr/>
        </p:nvSpPr>
        <p:spPr>
          <a:xfrm>
            <a:off x="1362451" y="2549074"/>
            <a:ext cx="1049799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수정/삭제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2" name="Google Shape;692;p37"/>
          <p:cNvSpPr/>
          <p:nvPr/>
        </p:nvSpPr>
        <p:spPr>
          <a:xfrm>
            <a:off x="3610541" y="4419627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애니</a:t>
            </a:r>
            <a:endParaRPr sz="12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93" name="Google Shape;693;p37"/>
          <p:cNvCxnSpPr/>
          <p:nvPr/>
        </p:nvCxnSpPr>
        <p:spPr>
          <a:xfrm>
            <a:off x="3415101" y="2408220"/>
            <a:ext cx="0" cy="4329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694" name="Google Shape;694;p37"/>
          <p:cNvCxnSpPr>
            <a:endCxn id="695" idx="2"/>
          </p:cNvCxnSpPr>
          <p:nvPr/>
        </p:nvCxnSpPr>
        <p:spPr>
          <a:xfrm>
            <a:off x="3297571" y="2644486"/>
            <a:ext cx="0" cy="12426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96" name="Google Shape;696;p37"/>
          <p:cNvSpPr/>
          <p:nvPr/>
        </p:nvSpPr>
        <p:spPr>
          <a:xfrm>
            <a:off x="2989839" y="316436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95" name="Google Shape;695;p37"/>
          <p:cNvSpPr/>
          <p:nvPr/>
        </p:nvSpPr>
        <p:spPr>
          <a:xfrm>
            <a:off x="2989839" y="3598358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697" name="Google Shape;697;p37"/>
          <p:cNvSpPr/>
          <p:nvPr/>
        </p:nvSpPr>
        <p:spPr>
          <a:xfrm>
            <a:off x="2728073" y="2549074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평점관리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8" name="Google Shape;698;p37"/>
          <p:cNvSpPr/>
          <p:nvPr/>
        </p:nvSpPr>
        <p:spPr>
          <a:xfrm>
            <a:off x="4574047" y="1809867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9" name="Google Shape;699;p37"/>
          <p:cNvSpPr/>
          <p:nvPr/>
        </p:nvSpPr>
        <p:spPr>
          <a:xfrm>
            <a:off x="4319594" y="2538050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00" name="Google Shape;700;p37"/>
          <p:cNvCxnSpPr/>
          <p:nvPr/>
        </p:nvCxnSpPr>
        <p:spPr>
          <a:xfrm>
            <a:off x="5089521" y="2399752"/>
            <a:ext cx="105558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1" name="Google Shape;701;p37"/>
          <p:cNvSpPr/>
          <p:nvPr/>
        </p:nvSpPr>
        <p:spPr>
          <a:xfrm>
            <a:off x="5641102" y="2538050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p37"/>
          <p:cNvSpPr/>
          <p:nvPr/>
        </p:nvSpPr>
        <p:spPr>
          <a:xfrm>
            <a:off x="4533729" y="3122453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30" name="Google Shape;630;p37"/>
          <p:cNvSpPr/>
          <p:nvPr/>
        </p:nvSpPr>
        <p:spPr>
          <a:xfrm>
            <a:off x="4544203" y="3870961"/>
            <a:ext cx="625939" cy="313067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703" name="Google Shape;703;p37"/>
          <p:cNvSpPr/>
          <p:nvPr/>
        </p:nvSpPr>
        <p:spPr>
          <a:xfrm>
            <a:off x="4538966" y="351932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704" name="Google Shape;704;p37"/>
          <p:cNvSpPr/>
          <p:nvPr/>
        </p:nvSpPr>
        <p:spPr>
          <a:xfrm>
            <a:off x="5837370" y="316436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705" name="Google Shape;705;p37"/>
          <p:cNvSpPr/>
          <p:nvPr/>
        </p:nvSpPr>
        <p:spPr>
          <a:xfrm>
            <a:off x="5837370" y="3598358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706" name="Google Shape;706;p37"/>
          <p:cNvSpPr/>
          <p:nvPr/>
        </p:nvSpPr>
        <p:spPr>
          <a:xfrm>
            <a:off x="7135775" y="2538050"/>
            <a:ext cx="1008000" cy="4329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메일전송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7" name="Google Shape;707;p37"/>
          <p:cNvSpPr/>
          <p:nvPr/>
        </p:nvSpPr>
        <p:spPr>
          <a:xfrm>
            <a:off x="7323608" y="310089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LIST</a:t>
            </a:r>
            <a:endParaRPr/>
          </a:p>
        </p:txBody>
      </p:sp>
      <p:sp>
        <p:nvSpPr>
          <p:cNvPr id="627" name="Google Shape;627;p37"/>
          <p:cNvSpPr/>
          <p:nvPr/>
        </p:nvSpPr>
        <p:spPr>
          <a:xfrm>
            <a:off x="7334082" y="3870961"/>
            <a:ext cx="625939" cy="29151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708" name="Google Shape;708;p37"/>
          <p:cNvSpPr/>
          <p:nvPr/>
        </p:nvSpPr>
        <p:spPr>
          <a:xfrm>
            <a:off x="7328845" y="3497769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709" name="Google Shape;709;p37"/>
          <p:cNvSpPr/>
          <p:nvPr/>
        </p:nvSpPr>
        <p:spPr>
          <a:xfrm>
            <a:off x="8678777" y="1775663"/>
            <a:ext cx="1008000" cy="445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5" name="Google Shape;625;p37"/>
          <p:cNvSpPr/>
          <p:nvPr/>
        </p:nvSpPr>
        <p:spPr>
          <a:xfrm>
            <a:off x="8899667" y="3453096"/>
            <a:ext cx="684758" cy="281251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WRITE</a:t>
            </a:r>
            <a:endParaRPr/>
          </a:p>
        </p:txBody>
      </p:sp>
      <p:sp>
        <p:nvSpPr>
          <p:cNvPr id="710" name="Google Shape;710;p37"/>
          <p:cNvSpPr/>
          <p:nvPr/>
        </p:nvSpPr>
        <p:spPr>
          <a:xfrm>
            <a:off x="8894429" y="306964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VIEW</a:t>
            </a:r>
            <a:endParaRPr/>
          </a:p>
        </p:txBody>
      </p:sp>
      <p:sp>
        <p:nvSpPr>
          <p:cNvPr id="711" name="Google Shape;711;p37"/>
          <p:cNvSpPr/>
          <p:nvPr/>
        </p:nvSpPr>
        <p:spPr>
          <a:xfrm>
            <a:off x="10371513" y="1775663"/>
            <a:ext cx="1008000" cy="445400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ko-KR" sz="15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404에러</a:t>
            </a:r>
            <a:endParaRPr sz="15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3" name="Google Shape;623;p37"/>
          <p:cNvSpPr/>
          <p:nvPr/>
        </p:nvSpPr>
        <p:spPr>
          <a:xfrm>
            <a:off x="10610638" y="3069646"/>
            <a:ext cx="615464" cy="288728"/>
          </a:xfrm>
          <a:prstGeom prst="rect">
            <a:avLst/>
          </a:prstGeom>
          <a:solidFill>
            <a:schemeClr val="dk1"/>
          </a:solidFill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MAIN</a:t>
            </a:r>
            <a:endParaRPr/>
          </a:p>
        </p:txBody>
      </p:sp>
      <p:pic>
        <p:nvPicPr>
          <p:cNvPr id="92" name="Google Shape;31;p5">
            <a:extLst>
              <a:ext uri="{FF2B5EF4-FFF2-40B4-BE49-F238E27FC236}">
                <a16:creationId xmlns:a16="http://schemas.microsoft.com/office/drawing/2014/main" id="{F6F6C808-F139-4430-B0A1-7925BDF08465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0838" y="785011"/>
            <a:ext cx="2878236" cy="66670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33068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3730875" y="845100"/>
            <a:ext cx="4191300" cy="12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 페이지</a:t>
            </a:r>
            <a:endParaRPr sz="1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nav bar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i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list/로그인,mypage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sz="14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슬라이드쇼</a:t>
            </a: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TOP10)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footer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7667343" y="3238951"/>
            <a:ext cx="3212700" cy="30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홈 Logo, category list, 검색, signin</a:t>
            </a:r>
            <a:endParaRPr sz="14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23" name="Google Shape;72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08734" y="845096"/>
            <a:ext cx="2270758" cy="5860504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68200" y="2430937"/>
            <a:ext cx="8500650" cy="6342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5" name="Google Shape;725;p38"/>
          <p:cNvCxnSpPr>
            <a:stCxn id="721" idx="1"/>
          </p:cNvCxnSpPr>
          <p:nvPr/>
        </p:nvCxnSpPr>
        <p:spPr>
          <a:xfrm flipH="1">
            <a:off x="3342975" y="1445400"/>
            <a:ext cx="387900" cy="3282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5197845" y="709361"/>
            <a:ext cx="4191300" cy="1631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로그인기능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ko-KR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</a:t>
            </a:r>
            <a:endParaRPr lang="en-US" altLang="ko-KR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</a:p>
          <a:p>
            <a:pPr lvl="0">
              <a:buSzPts val="1400"/>
            </a:pP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stCxn id="721" idx="1"/>
          </p:cNvCxnSpPr>
          <p:nvPr/>
        </p:nvCxnSpPr>
        <p:spPr>
          <a:xfrm flipH="1">
            <a:off x="4809945" y="1524949"/>
            <a:ext cx="387900" cy="112912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76A5E6D4-E26B-4431-9FB4-9D3D31B240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181" y="1148861"/>
            <a:ext cx="3755358" cy="476307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19E5608-E090-41CC-95B8-F546D3917A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7033" y="2024435"/>
            <a:ext cx="2663277" cy="449357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C72A834-4679-414A-8055-82EF49B7E09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85651" y="2024435"/>
            <a:ext cx="2663278" cy="450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4370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5188794" y="518517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 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 찾기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아이디찾기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전화번호 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비밀번호찾기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이메일 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4650128" y="1010940"/>
            <a:ext cx="538666" cy="30204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6" name="그림 5">
            <a:extLst>
              <a:ext uri="{FF2B5EF4-FFF2-40B4-BE49-F238E27FC236}">
                <a16:creationId xmlns:a16="http://schemas.microsoft.com/office/drawing/2014/main" id="{3B37810D-EE1E-458F-8F99-F4ECF2BBB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5" y="1010940"/>
            <a:ext cx="3516897" cy="496782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8ADE702-E69D-40E9-A51C-ABB40BE659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67455" y="1497780"/>
            <a:ext cx="2881671" cy="498822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8D2F105-12AF-40E5-812D-9D3468B4DD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17219" y="1497779"/>
            <a:ext cx="3057204" cy="498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069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4731243" y="392883"/>
            <a:ext cx="4191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사진등록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중복체크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주소검색</a:t>
            </a:r>
            <a:endParaRPr lang="en-US" altLang="ko-KR" sz="14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가입체크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등 빈칸 미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입력시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경고창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4149619" y="993027"/>
            <a:ext cx="581624" cy="6754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CE38A088-EC70-4BFA-8477-6CD8EA32D1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4374" y="774700"/>
            <a:ext cx="3057204" cy="590745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A3C4513-DA59-4BA1-BDC2-974C3C0945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7895" y="1561591"/>
            <a:ext cx="3457941" cy="5120563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82390CE-D3B5-4707-9071-37AF94D782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67807" y="1572407"/>
            <a:ext cx="4451977" cy="50938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3347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6861326" y="782618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게시판리스트</a:t>
            </a: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게시판 리스트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6279702" y="1275041"/>
            <a:ext cx="581624" cy="1144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DD5812FD-F8D8-4785-B447-3F2A2E4DF7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67" y="992955"/>
            <a:ext cx="5178433" cy="360714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EBA77B9F-C534-4C72-A83F-A556667B96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92860" y="2977662"/>
            <a:ext cx="5328232" cy="365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492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Google Shape;66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9313" y="2924645"/>
            <a:ext cx="1888180" cy="18881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49313" y="2032319"/>
            <a:ext cx="4675909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8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8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70" name="Google Shape;70;p8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" name="Google Shape;71;p8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" name="Google Shape;72;p8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8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선정배경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" name="Google Shape;74;p8"/>
          <p:cNvSpPr/>
          <p:nvPr/>
        </p:nvSpPr>
        <p:spPr>
          <a:xfrm>
            <a:off x="5525222" y="3525520"/>
            <a:ext cx="1637578" cy="77216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dk1"/>
          </a:solidFill>
          <a:ln w="2540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75" name="Google Shape;75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849660" y="1953759"/>
            <a:ext cx="4857770" cy="3430800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8"/>
          <p:cNvSpPr txBox="1"/>
          <p:nvPr/>
        </p:nvSpPr>
        <p:spPr>
          <a:xfrm>
            <a:off x="1329677" y="6002917"/>
            <a:ext cx="98670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팬데믹 기간 지속화로 인한 집에 있는 시간이 길어짐에 따른 OTT 스트리밍 서비스 이용자 증가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이용자들에게 보다 빠르고 편리한 컨텐츠 검색 및 추천 서비스를 제공하고자 제작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</p:cNvCxnSpPr>
          <p:nvPr/>
        </p:nvCxnSpPr>
        <p:spPr>
          <a:xfrm flipH="1">
            <a:off x="5408868" y="1821683"/>
            <a:ext cx="581624" cy="1144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3A843271-48DC-4023-96DC-2E09F6A0E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292" y="1593921"/>
            <a:ext cx="4980116" cy="3910382"/>
          </a:xfrm>
          <a:prstGeom prst="rect">
            <a:avLst/>
          </a:prstGeom>
        </p:spPr>
      </p:pic>
      <p:sp>
        <p:nvSpPr>
          <p:cNvPr id="12" name="Google Shape;721;p38">
            <a:extLst>
              <a:ext uri="{FF2B5EF4-FFF2-40B4-BE49-F238E27FC236}">
                <a16:creationId xmlns:a16="http://schemas.microsoft.com/office/drawing/2014/main" id="{F0DD6C97-A399-4140-983E-B69BC00CFB09}"/>
              </a:ext>
            </a:extLst>
          </p:cNvPr>
          <p:cNvSpPr txBox="1"/>
          <p:nvPr/>
        </p:nvSpPr>
        <p:spPr>
          <a:xfrm>
            <a:off x="6096000" y="1336014"/>
            <a:ext cx="4191300" cy="1200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상세페이지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컨텐츠 상세설명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(DB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저장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유튜브미리보기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공유기능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페이스북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트위터 공유설정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D2C6E1E-F088-43EF-8051-A56A8C3200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55318" y="3054033"/>
            <a:ext cx="3336682" cy="328275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400FB47-97BD-47CE-B777-06707C7428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88942" y="3054033"/>
            <a:ext cx="3456842" cy="3282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298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5625884" y="466785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리뷰기능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리뷰등록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후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완료알람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sz="14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별점기능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(0.0~10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별점등록가능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lvl="0">
              <a:buSzPts val="1400"/>
            </a:pPr>
            <a:r>
              <a:rPr lang="en-US" altLang="ko-KR" sz="14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 </a:t>
            </a:r>
            <a:r>
              <a:rPr lang="ko-KR" altLang="en-US" sz="1400" b="1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리뷰삭제기능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알람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5044260" y="959208"/>
            <a:ext cx="581624" cy="1144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4" name="그림 3">
            <a:extLst>
              <a:ext uri="{FF2B5EF4-FFF2-40B4-BE49-F238E27FC236}">
                <a16:creationId xmlns:a16="http://schemas.microsoft.com/office/drawing/2014/main" id="{19DFE25B-9BE5-4D14-947A-7FA56A17D6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2910" y="711127"/>
            <a:ext cx="4054774" cy="45343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AD5EDD8-8AE2-45EA-AB7D-7B401D72DC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44260" y="1844997"/>
            <a:ext cx="4624021" cy="421777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168B952-7632-4232-9C29-67F4CB140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68006" y="1451630"/>
            <a:ext cx="4400550" cy="12573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664AFC61-A3A0-44BE-A62B-679DAC38847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15600" y="3621485"/>
            <a:ext cx="1676400" cy="32480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D3A70F0-5A79-4B6B-8C3F-9B5F3C6791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98144" y="3590925"/>
            <a:ext cx="1771650" cy="3267075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EBA12B9B-4F8F-4E09-A9CB-BB1AD3313DDD}"/>
              </a:ext>
            </a:extLst>
          </p:cNvPr>
          <p:cNvSpPr/>
          <p:nvPr/>
        </p:nvSpPr>
        <p:spPr>
          <a:xfrm>
            <a:off x="8598144" y="6471138"/>
            <a:ext cx="627918" cy="2461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1EF2ECC-1B06-4DF1-94D7-99A813F4E92A}"/>
              </a:ext>
            </a:extLst>
          </p:cNvPr>
          <p:cNvSpPr/>
          <p:nvPr/>
        </p:nvSpPr>
        <p:spPr>
          <a:xfrm>
            <a:off x="10515600" y="6500445"/>
            <a:ext cx="627918" cy="246185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Google Shape;725;p38">
            <a:extLst>
              <a:ext uri="{FF2B5EF4-FFF2-40B4-BE49-F238E27FC236}">
                <a16:creationId xmlns:a16="http://schemas.microsoft.com/office/drawing/2014/main" id="{544CF2F9-A7BE-4EAF-B810-356455C2B676}"/>
              </a:ext>
            </a:extLst>
          </p:cNvPr>
          <p:cNvCxnSpPr>
            <a:cxnSpLocks/>
          </p:cNvCxnSpPr>
          <p:nvPr/>
        </p:nvCxnSpPr>
        <p:spPr>
          <a:xfrm>
            <a:off x="9567073" y="6594230"/>
            <a:ext cx="802721" cy="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</p:spPr>
      </p:cxnSp>
    </p:spTree>
    <p:extLst>
      <p:ext uri="{BB962C8B-B14F-4D97-AF65-F5344CB8AC3E}">
        <p14:creationId xmlns:p14="http://schemas.microsoft.com/office/powerpoint/2010/main" val="1114519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7212629" y="2711787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검색기능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감독등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키워드를 통한 검색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각 게시판 검색결과 도출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6631005" y="3204210"/>
            <a:ext cx="581624" cy="11447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C5657CE7-2260-4354-8527-9CE4864CF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5" y="2325153"/>
            <a:ext cx="5387835" cy="434722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417FF4C-F49D-4155-8B0D-209FEA06A4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2465" y="959208"/>
            <a:ext cx="9794509" cy="123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74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6861326" y="785029"/>
            <a:ext cx="4191300" cy="9848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endParaRPr lang="ko-KR" altLang="en-US"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285750" lvl="0" indent="-285750">
              <a:buSzPts val="1400"/>
              <a:buFontTx/>
              <a:buChar char="-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Q&amp;A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글 등록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(admin</a:t>
            </a:r>
            <a:r>
              <a:rPr lang="ko-KR" altLang="en-US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에서 답변기능구현</a:t>
            </a: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6237068" y="1277452"/>
            <a:ext cx="624258" cy="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768CCAE6-73F3-4D18-9B95-4485767C25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64660" y="1769874"/>
            <a:ext cx="6127340" cy="232944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8DBFA59-C07B-4F91-B457-1C78745881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3168" y="785029"/>
            <a:ext cx="5082195" cy="511428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FFE5D7A-3A8F-46DB-9317-799A42DAC9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761" y="4064098"/>
            <a:ext cx="5239014" cy="2793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817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7108975" y="824371"/>
            <a:ext cx="4191300" cy="76940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</a:p>
          <a:p>
            <a:pPr lvl="0">
              <a:buSzPts val="1400"/>
            </a:pPr>
            <a:r>
              <a:rPr lang="en-US" altLang="ko-KR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</a:t>
            </a:r>
            <a:r>
              <a:rPr lang="ko-KR" altLang="en-US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공지사항</a:t>
            </a:r>
            <a:endParaRPr lang="en-US" altLang="ko-KR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lvl="0">
              <a:buSzPts val="1400"/>
            </a:pPr>
            <a:r>
              <a:rPr lang="en-US" altLang="ko-KR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(</a:t>
            </a:r>
            <a:endParaRPr lang="ko-KR" altLang="en-US" sz="14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25" name="Google Shape;725;p38"/>
          <p:cNvCxnSpPr>
            <a:cxnSpLocks/>
            <a:stCxn id="721" idx="1"/>
          </p:cNvCxnSpPr>
          <p:nvPr/>
        </p:nvCxnSpPr>
        <p:spPr>
          <a:xfrm flipH="1">
            <a:off x="6693877" y="1209072"/>
            <a:ext cx="415098" cy="846295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pic>
        <p:nvPicPr>
          <p:cNvPr id="2" name="그림 1">
            <a:extLst>
              <a:ext uri="{FF2B5EF4-FFF2-40B4-BE49-F238E27FC236}">
                <a16:creationId xmlns:a16="http://schemas.microsoft.com/office/drawing/2014/main" id="{623ABBD6-F208-4A5F-B942-0BD522E961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7925" y="2355180"/>
            <a:ext cx="10122350" cy="2926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482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9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2" name="Google Shape;732;p39"/>
          <p:cNvCxnSpPr/>
          <p:nvPr/>
        </p:nvCxnSpPr>
        <p:spPr>
          <a:xfrm>
            <a:off x="3575720" y="384919"/>
            <a:ext cx="8244805" cy="878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3" name="Google Shape;733;p39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5. 시연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681901" y="6396376"/>
            <a:ext cx="47667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 err="1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플릭스피디아</a:t>
            </a:r>
            <a:r>
              <a:rPr lang="ko-KR" altLang="en-US" sz="1600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시연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플릭스피디아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5817" y="585891"/>
            <a:ext cx="9364708" cy="5271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64352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39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1" name="Google Shape;731;p39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32" name="Google Shape;732;p39"/>
          <p:cNvCxnSpPr/>
          <p:nvPr/>
        </p:nvCxnSpPr>
        <p:spPr>
          <a:xfrm>
            <a:off x="3575720" y="384919"/>
            <a:ext cx="8244805" cy="8782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33" name="Google Shape;733;p39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5. 시연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681901" y="6396376"/>
            <a:ext cx="4766728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1600" b="1" dirty="0" err="1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플릭스피디아</a:t>
            </a:r>
            <a:r>
              <a:rPr lang="ko-KR" altLang="en-US" sz="1600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600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 </a:t>
            </a:r>
            <a:r>
              <a:rPr lang="ko-KR" altLang="en-US" sz="1600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시연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어드민페이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98171" y="785029"/>
            <a:ext cx="8381217" cy="4714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67129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로그인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페이지에서 관리자 페이지로 이동하면 뜨는 첫 화면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06E8718-C4D3-4D02-B4FF-ACBA7127AB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7857"/>
          <a:stretch/>
        </p:blipFill>
        <p:spPr>
          <a:xfrm>
            <a:off x="2496000" y="1798038"/>
            <a:ext cx="7200000" cy="3440697"/>
          </a:xfrm>
          <a:prstGeom prst="rect">
            <a:avLst/>
          </a:prstGeom>
        </p:spPr>
      </p:pic>
      <p:sp>
        <p:nvSpPr>
          <p:cNvPr id="14" name="Google Shape;722;p38">
            <a:extLst>
              <a:ext uri="{FF2B5EF4-FFF2-40B4-BE49-F238E27FC236}">
                <a16:creationId xmlns:a16="http://schemas.microsoft.com/office/drawing/2014/main" id="{4F9005C7-7666-4755-B460-6E4EDD11825E}"/>
              </a:ext>
            </a:extLst>
          </p:cNvPr>
          <p:cNvSpPr txBox="1"/>
          <p:nvPr/>
        </p:nvSpPr>
        <p:spPr>
          <a:xfrm>
            <a:off x="2496000" y="5483669"/>
            <a:ext cx="427082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</a:t>
            </a: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상단에 관리자페이지를 클릭하면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페이지로 넘어온다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2653276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회원가입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06887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회원가입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-1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40CF954-93B4-466E-9F4B-0EBDC6AEF4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02" y="2181007"/>
            <a:ext cx="4320000" cy="314619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9E52D19-DF72-47C9-8D9E-D8324A16A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67233" y="1245367"/>
            <a:ext cx="3600000" cy="145017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12F68A0-177F-4C9A-BB84-DC00ED6F0F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7233" y="2874193"/>
            <a:ext cx="1800000" cy="93719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9DF8710-C62D-4C23-9BED-332A190F01C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67233" y="2887645"/>
            <a:ext cx="1800000" cy="91028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6DFC32F-592C-492D-B2A0-FE34DA49380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90916" y="4251942"/>
            <a:ext cx="2552344" cy="1800000"/>
          </a:xfrm>
          <a:prstGeom prst="rect">
            <a:avLst/>
          </a:prstGeom>
        </p:spPr>
      </p:pic>
      <p:sp>
        <p:nvSpPr>
          <p:cNvPr id="20" name="Google Shape;722;p38">
            <a:extLst>
              <a:ext uri="{FF2B5EF4-FFF2-40B4-BE49-F238E27FC236}">
                <a16:creationId xmlns:a16="http://schemas.microsoft.com/office/drawing/2014/main" id="{962B9984-8E6C-41DB-BE97-63B234A7D281}"/>
              </a:ext>
            </a:extLst>
          </p:cNvPr>
          <p:cNvSpPr txBox="1"/>
          <p:nvPr/>
        </p:nvSpPr>
        <p:spPr>
          <a:xfrm>
            <a:off x="828183" y="5504931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 창을 누르면 회원가입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722;p38">
            <a:extLst>
              <a:ext uri="{FF2B5EF4-FFF2-40B4-BE49-F238E27FC236}">
                <a16:creationId xmlns:a16="http://schemas.microsoft.com/office/drawing/2014/main" id="{03C6AA2D-3438-46D3-A487-80AAC2A02384}"/>
              </a:ext>
            </a:extLst>
          </p:cNvPr>
          <p:cNvSpPr txBox="1"/>
          <p:nvPr/>
        </p:nvSpPr>
        <p:spPr>
          <a:xfrm>
            <a:off x="6772309" y="89916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중복체크 버튼 누르면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아이디가 중복이 되는지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722;p38">
            <a:extLst>
              <a:ext uri="{FF2B5EF4-FFF2-40B4-BE49-F238E27FC236}">
                <a16:creationId xmlns:a16="http://schemas.microsoft.com/office/drawing/2014/main" id="{15B148AA-5BB8-4B5A-A750-1E82F0154880}"/>
              </a:ext>
            </a:extLst>
          </p:cNvPr>
          <p:cNvSpPr txBox="1"/>
          <p:nvPr/>
        </p:nvSpPr>
        <p:spPr>
          <a:xfrm>
            <a:off x="6890916" y="3893183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 확인 기능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722;p38">
            <a:extLst>
              <a:ext uri="{FF2B5EF4-FFF2-40B4-BE49-F238E27FC236}">
                <a16:creationId xmlns:a16="http://schemas.microsoft.com/office/drawing/2014/main" id="{50F190A4-3B13-472F-90CC-ACEAE9CB7E15}"/>
              </a:ext>
            </a:extLst>
          </p:cNvPr>
          <p:cNvSpPr txBox="1"/>
          <p:nvPr/>
        </p:nvSpPr>
        <p:spPr>
          <a:xfrm>
            <a:off x="6890916" y="613374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도로명 주소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API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를 통해 주소 입력 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C0CA3B3-F96C-4390-9AEF-0BCC7AEBF2B8}"/>
              </a:ext>
            </a:extLst>
          </p:cNvPr>
          <p:cNvCxnSpPr>
            <a:cxnSpLocks/>
            <a:endCxn id="6" idx="1"/>
          </p:cNvCxnSpPr>
          <p:nvPr/>
        </p:nvCxnSpPr>
        <p:spPr>
          <a:xfrm flipV="1">
            <a:off x="4133461" y="1970456"/>
            <a:ext cx="2733772" cy="9037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1E00A6A4-C0EF-4B71-9AE6-A82AFD0513FB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4223792" y="3172408"/>
            <a:ext cx="2643441" cy="17038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608911A6-155B-4F11-9FBD-3F6D600C5EFC}"/>
              </a:ext>
            </a:extLst>
          </p:cNvPr>
          <p:cNvCxnSpPr>
            <a:cxnSpLocks/>
            <a:endCxn id="12" idx="1"/>
          </p:cNvCxnSpPr>
          <p:nvPr/>
        </p:nvCxnSpPr>
        <p:spPr>
          <a:xfrm>
            <a:off x="4133461" y="4494610"/>
            <a:ext cx="2757455" cy="65733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797104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회원가입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회원가입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-2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26DFC32F-592C-492D-B2A0-FE34DA49380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1340"/>
          <a:stretch/>
        </p:blipFill>
        <p:spPr>
          <a:xfrm>
            <a:off x="788071" y="2428909"/>
            <a:ext cx="2831753" cy="219981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A8D91DF-847D-4DBA-AF14-FE94F5A9017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3491" y="1798038"/>
            <a:ext cx="3727317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DC40757-FE7A-433D-9513-F2D3903AED1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74475" y="1798038"/>
            <a:ext cx="3600000" cy="3719008"/>
          </a:xfrm>
          <a:prstGeom prst="rect">
            <a:avLst/>
          </a:prstGeom>
        </p:spPr>
      </p:pic>
      <p:sp>
        <p:nvSpPr>
          <p:cNvPr id="19" name="Google Shape;722;p38">
            <a:extLst>
              <a:ext uri="{FF2B5EF4-FFF2-40B4-BE49-F238E27FC236}">
                <a16:creationId xmlns:a16="http://schemas.microsoft.com/office/drawing/2014/main" id="{C1A6BFFD-5891-4A39-AE9B-B41D97E45BF9}"/>
              </a:ext>
            </a:extLst>
          </p:cNvPr>
          <p:cNvSpPr txBox="1"/>
          <p:nvPr/>
        </p:nvSpPr>
        <p:spPr>
          <a:xfrm>
            <a:off x="676728" y="487365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주소 검색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주소 검색 가능한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새창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열림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722;p38">
            <a:extLst>
              <a:ext uri="{FF2B5EF4-FFF2-40B4-BE49-F238E27FC236}">
                <a16:creationId xmlns:a16="http://schemas.microsoft.com/office/drawing/2014/main" id="{1B3F6CF0-EDAD-4DEA-9BE6-BF35AE71F6CD}"/>
              </a:ext>
            </a:extLst>
          </p:cNvPr>
          <p:cNvSpPr txBox="1"/>
          <p:nvPr/>
        </p:nvSpPr>
        <p:spPr>
          <a:xfrm>
            <a:off x="4085511" y="566988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기입 완료 후 등록 버튼 클릭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722;p38">
            <a:extLst>
              <a:ext uri="{FF2B5EF4-FFF2-40B4-BE49-F238E27FC236}">
                <a16:creationId xmlns:a16="http://schemas.microsoft.com/office/drawing/2014/main" id="{DF698087-D860-4E36-919C-495545559B57}"/>
              </a:ext>
            </a:extLst>
          </p:cNvPr>
          <p:cNvSpPr txBox="1"/>
          <p:nvPr/>
        </p:nvSpPr>
        <p:spPr>
          <a:xfrm>
            <a:off x="8356338" y="566379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완료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33DC0DF3-C2D5-4199-B6B1-C56EA81DE7B7}"/>
              </a:ext>
            </a:extLst>
          </p:cNvPr>
          <p:cNvCxnSpPr>
            <a:cxnSpLocks/>
          </p:cNvCxnSpPr>
          <p:nvPr/>
        </p:nvCxnSpPr>
        <p:spPr>
          <a:xfrm>
            <a:off x="7536185" y="3778898"/>
            <a:ext cx="820153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63274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9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9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83" name="Google Shape;83;p9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84" name="Google Shape;84;p9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5" name="Google Shape;85;p9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6" name="Google Shape;86;p9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목적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" name="Google Shape;87;p9"/>
          <p:cNvSpPr txBox="1"/>
          <p:nvPr/>
        </p:nvSpPr>
        <p:spPr>
          <a:xfrm>
            <a:off x="1329677" y="6002917"/>
            <a:ext cx="98670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코로나 팬데믹 기간 지속화로 인한 집에 있는 시간이 길어짐에 따른 OTT 스트리밍 서비스 이용자 증가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이용자들에게 보다 빠르고 편리한 컨텐츠 검색 및 추천 서비스를 제공하고자 제작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88" name="Google Shape;88;p9"/>
          <p:cNvGrpSpPr/>
          <p:nvPr/>
        </p:nvGrpSpPr>
        <p:grpSpPr>
          <a:xfrm>
            <a:off x="6524403" y="766160"/>
            <a:ext cx="3486933" cy="2431309"/>
            <a:chOff x="1066503" y="2238847"/>
            <a:chExt cx="3486933" cy="2431309"/>
          </a:xfrm>
        </p:grpSpPr>
        <p:pic>
          <p:nvPicPr>
            <p:cNvPr id="89" name="Google Shape;89;p9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3127996" y="2238847"/>
              <a:ext cx="1080000" cy="108169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0" name="Google Shape;90;p9"/>
            <p:cNvGrpSpPr/>
            <p:nvPr/>
          </p:nvGrpSpPr>
          <p:grpSpPr>
            <a:xfrm>
              <a:off x="1066503" y="2633519"/>
              <a:ext cx="3486933" cy="2036637"/>
              <a:chOff x="914103" y="2481119"/>
              <a:chExt cx="3486933" cy="2036637"/>
            </a:xfrm>
          </p:grpSpPr>
          <p:sp>
            <p:nvSpPr>
              <p:cNvPr id="91" name="Google Shape;91;p9"/>
              <p:cNvSpPr txBox="1"/>
              <p:nvPr/>
            </p:nvSpPr>
            <p:spPr>
              <a:xfrm>
                <a:off x="914103" y="3072311"/>
                <a:ext cx="3486933" cy="144544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어도비 설문 조사에 따르면 콘텐츠가 개인화되지 않은 경우 소비자의 42%가 불만을 표출한다고 할 정도로 </a:t>
                </a:r>
                <a:r>
                  <a:rPr lang="ko-KR" sz="1000" b="1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개인화 서비스는 필수적인 마케팅 전략이 됐다.</a:t>
                </a:r>
                <a:r>
                  <a:rPr lang="ko-KR" sz="1000" b="0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 </a:t>
                </a: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이렇게 다양한 OTT 서비스에서 활용되고 있는 개인화 방법들은 사용자에게는 내가 미처 알지 못했던 콘텐츠를 볼 수 있는 기회를 제공하고 OTT 업체들에는 사용자의 시청 시간 증대를 통한 매출 증가의 기회를 제공하는 유용한 방법…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ko-KR" sz="7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https://sgsg.hankyung.com/article/2022031185101</a:t>
                </a:r>
                <a:endParaRPr sz="7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2" name="Google Shape;92;p9"/>
              <p:cNvSpPr txBox="1"/>
              <p:nvPr/>
            </p:nvSpPr>
            <p:spPr>
              <a:xfrm>
                <a:off x="914103" y="2481119"/>
                <a:ext cx="3486933" cy="292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ko-KR" sz="1300" b="1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#연결고리 #개인화 서비스</a:t>
                </a:r>
                <a:endParaRPr sz="1300" b="1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</p:grpSp>
      <p:grpSp>
        <p:nvGrpSpPr>
          <p:cNvPr id="93" name="Google Shape;93;p9"/>
          <p:cNvGrpSpPr/>
          <p:nvPr/>
        </p:nvGrpSpPr>
        <p:grpSpPr>
          <a:xfrm>
            <a:off x="2180664" y="2181334"/>
            <a:ext cx="3486934" cy="2786841"/>
            <a:chOff x="1329677" y="2063882"/>
            <a:chExt cx="3486934" cy="2786841"/>
          </a:xfrm>
        </p:grpSpPr>
        <p:grpSp>
          <p:nvGrpSpPr>
            <p:cNvPr id="94" name="Google Shape;94;p9"/>
            <p:cNvGrpSpPr/>
            <p:nvPr/>
          </p:nvGrpSpPr>
          <p:grpSpPr>
            <a:xfrm>
              <a:off x="1329677" y="2365866"/>
              <a:ext cx="3486934" cy="2484857"/>
              <a:chOff x="914102" y="2480239"/>
              <a:chExt cx="3486934" cy="2484857"/>
            </a:xfrm>
          </p:grpSpPr>
          <p:sp>
            <p:nvSpPr>
              <p:cNvPr id="95" name="Google Shape;95;p9"/>
              <p:cNvSpPr txBox="1"/>
              <p:nvPr/>
            </p:nvSpPr>
            <p:spPr>
              <a:xfrm>
                <a:off x="914103" y="3072311"/>
                <a:ext cx="3486933" cy="1892785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조사에 따르면 2018년 하반기 30%였던 OTT 서비스 유료 이용률은 2020년 하반기 코로나 46%로 급성장했고 지난해 </a:t>
                </a:r>
                <a:r>
                  <a:rPr lang="ko-KR" sz="1000" b="1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하반기에는 59%로 확대되며 3년 만에 두 배 가까이 성장했다. </a:t>
                </a: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특히 2020년 이후 이용률과 시청 시간이 가파르게 상승했는데 이는 OTT 시장의 본격 개화와 함께 창궐한 코로나19의 영향이 크다는 분석이다. </a:t>
                </a:r>
                <a:r>
                  <a:rPr lang="ko-KR" sz="1000" b="1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코로나로 인해 외부 활동이 제약을 받으면서 OTT가 ‘집콕 생활’의 동반자로 주목</a:t>
                </a: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받은 데다, 막대한 자본을 투입해 제작한 오리지널 콘텐츠들이 세계적인 관심을 끈 것도 가입자 증가에 기여했다.</a:t>
                </a:r>
                <a:endParaRPr sz="10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endParaRPr sz="10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lang="ko-KR" sz="7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https://www.skyedaily.com/news/news_view.html?ID=153616</a:t>
                </a:r>
                <a:endParaRPr sz="7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96" name="Google Shape;96;p9"/>
              <p:cNvSpPr txBox="1"/>
              <p:nvPr/>
            </p:nvSpPr>
            <p:spPr>
              <a:xfrm>
                <a:off x="914102" y="2480239"/>
                <a:ext cx="3486933" cy="292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ko-KR" sz="1300" b="1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#OTT사용자 #코로나블루</a:t>
                </a:r>
                <a:endParaRPr sz="1300" b="1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97" name="Google Shape;97;p9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489662" y="2063882"/>
              <a:ext cx="1080000" cy="72000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8" name="Google Shape;98;p9"/>
          <p:cNvGrpSpPr/>
          <p:nvPr/>
        </p:nvGrpSpPr>
        <p:grpSpPr>
          <a:xfrm>
            <a:off x="6393773" y="3429000"/>
            <a:ext cx="3486933" cy="2115344"/>
            <a:chOff x="5815275" y="3423518"/>
            <a:chExt cx="3486933" cy="2115344"/>
          </a:xfrm>
        </p:grpSpPr>
        <p:grpSp>
          <p:nvGrpSpPr>
            <p:cNvPr id="99" name="Google Shape;99;p9"/>
            <p:cNvGrpSpPr/>
            <p:nvPr/>
          </p:nvGrpSpPr>
          <p:grpSpPr>
            <a:xfrm>
              <a:off x="5815275" y="3655049"/>
              <a:ext cx="3486933" cy="1883813"/>
              <a:chOff x="914103" y="2481119"/>
              <a:chExt cx="3486933" cy="1883813"/>
            </a:xfrm>
          </p:grpSpPr>
          <p:sp>
            <p:nvSpPr>
              <p:cNvPr id="100" name="Google Shape;100;p9"/>
              <p:cNvSpPr txBox="1"/>
              <p:nvPr/>
            </p:nvSpPr>
            <p:spPr>
              <a:xfrm>
                <a:off x="914103" y="3072311"/>
                <a:ext cx="3486933" cy="1292621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000"/>
                  <a:buFont typeface="Arial"/>
                  <a:buNone/>
                </a:pP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윤석열 대통령 당선인을 중심으로 한 차기 정부가 들어서면 </a:t>
                </a:r>
                <a:r>
                  <a:rPr lang="ko-KR" sz="1000" b="1" i="0" u="none" strike="noStrike" cap="none">
                    <a:solidFill>
                      <a:srgbClr val="C00000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OTT 분야를 중심으로 규제보다는 ‘혁신’을 촉진하는 정책을 펼칠 것으로 점쳐진다.</a:t>
                </a: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/>
                </a:r>
                <a:b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</a:br>
                <a:r>
                  <a:rPr lang="ko-KR" sz="10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16일 업계에 따르면 윤석열 당선인은 대선 기간 중 미디어 산업 정책 혁신을 위해 ‘미디어혁신위원회’를 출범하겠다는 계획을 밝혔다.</a:t>
                </a:r>
                <a:endParaRPr/>
              </a:p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rPr lang="ko-KR" sz="1100" b="0" i="0" u="none" strike="noStrike" cap="none">
                    <a:solidFill>
                      <a:srgbClr val="445569"/>
                    </a:solidFill>
                    <a:latin typeface="Arial"/>
                    <a:ea typeface="Arial"/>
                    <a:cs typeface="Arial"/>
                    <a:sym typeface="Arial"/>
                  </a:rPr>
                  <a:t/>
                </a:r>
                <a:br>
                  <a:rPr lang="ko-KR" sz="1100" b="0" i="0" u="none" strike="noStrike" cap="none">
                    <a:solidFill>
                      <a:srgbClr val="445569"/>
                    </a:solidFill>
                    <a:latin typeface="Arial"/>
                    <a:ea typeface="Arial"/>
                    <a:cs typeface="Arial"/>
                    <a:sym typeface="Arial"/>
                  </a:rPr>
                </a:br>
                <a:r>
                  <a:rPr lang="ko-KR" sz="700" b="0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http://www.m-i.kr/news/articleView.html?idxno=904729</a:t>
                </a:r>
                <a:endParaRPr sz="700" b="0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  <p:sp>
            <p:nvSpPr>
              <p:cNvPr id="101" name="Google Shape;101;p9"/>
              <p:cNvSpPr txBox="1"/>
              <p:nvPr/>
            </p:nvSpPr>
            <p:spPr>
              <a:xfrm>
                <a:off x="914103" y="2481119"/>
                <a:ext cx="3486933" cy="2923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45700" rIns="91425" bIns="45700" anchor="t" anchorCtr="0">
                <a:sp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300"/>
                  <a:buFont typeface="Arial"/>
                  <a:buNone/>
                </a:pPr>
                <a:r>
                  <a:rPr lang="ko-KR" sz="1300" b="1" i="0" u="none" strike="noStrike" cap="none">
                    <a:solidFill>
                      <a:srgbClr val="445569"/>
                    </a:solidFill>
                    <a:latin typeface="Malgun Gothic"/>
                    <a:ea typeface="Malgun Gothic"/>
                    <a:cs typeface="Malgun Gothic"/>
                    <a:sym typeface="Malgun Gothic"/>
                  </a:rPr>
                  <a:t>#OTT시장 확대 #정부 지원</a:t>
                </a:r>
                <a:endParaRPr sz="1300" b="1" i="0" u="none" strike="noStrike" cap="none">
                  <a:solidFill>
                    <a:srgbClr val="445569"/>
                  </a:solidFill>
                  <a:latin typeface="Malgun Gothic"/>
                  <a:ea typeface="Malgun Gothic"/>
                  <a:cs typeface="Malgun Gothic"/>
                  <a:sym typeface="Malgun Gothic"/>
                </a:endParaRPr>
              </a:p>
            </p:txBody>
          </p:sp>
        </p:grpSp>
        <p:pic>
          <p:nvPicPr>
            <p:cNvPr id="102" name="Google Shape;102;p9" descr="텍스트, 클립아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8133873" y="3423518"/>
              <a:ext cx="1080000" cy="684929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</a:t>
            </a:r>
            <a:r>
              <a:rPr lang="ko-KR" altLang="en-US" sz="1600" b="1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아이디찾기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434398" y="112099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아이디 찾기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F14D0-7FBA-42B4-BAEC-E2F975E7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465" y="2599838"/>
            <a:ext cx="3600000" cy="2188902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8C6727-5A71-4B21-82ED-569421B0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7158" y="992955"/>
            <a:ext cx="3600000" cy="210742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5B9DBF-17B3-4D65-9F7C-F8CA4504B6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57158" y="3355745"/>
            <a:ext cx="3600000" cy="2504000"/>
          </a:xfrm>
          <a:prstGeom prst="rect">
            <a:avLst/>
          </a:prstGeom>
        </p:spPr>
      </p:pic>
      <p:sp>
        <p:nvSpPr>
          <p:cNvPr id="19" name="Google Shape;722;p38">
            <a:extLst>
              <a:ext uri="{FF2B5EF4-FFF2-40B4-BE49-F238E27FC236}">
                <a16:creationId xmlns:a16="http://schemas.microsoft.com/office/drawing/2014/main" id="{C3C23B0F-5E0B-4773-B4DE-D8A93A4CE797}"/>
              </a:ext>
            </a:extLst>
          </p:cNvPr>
          <p:cNvSpPr txBox="1"/>
          <p:nvPr/>
        </p:nvSpPr>
        <p:spPr>
          <a:xfrm>
            <a:off x="647051" y="4650260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아이디 찾기 버튼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아이디 찾기 페이지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722;p38">
            <a:extLst>
              <a:ext uri="{FF2B5EF4-FFF2-40B4-BE49-F238E27FC236}">
                <a16:creationId xmlns:a16="http://schemas.microsoft.com/office/drawing/2014/main" id="{100695D2-71DF-470A-A157-40D565BDA17C}"/>
              </a:ext>
            </a:extLst>
          </p:cNvPr>
          <p:cNvSpPr txBox="1"/>
          <p:nvPr/>
        </p:nvSpPr>
        <p:spPr>
          <a:xfrm>
            <a:off x="6557158" y="59910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기입한 정보가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있으면 아이디 호출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1" name="Google Shape;722;p38">
            <a:extLst>
              <a:ext uri="{FF2B5EF4-FFF2-40B4-BE49-F238E27FC236}">
                <a16:creationId xmlns:a16="http://schemas.microsoft.com/office/drawing/2014/main" id="{E6C1058B-EF04-4321-8A65-946BEA8EC9C0}"/>
              </a:ext>
            </a:extLst>
          </p:cNvPr>
          <p:cNvSpPr txBox="1"/>
          <p:nvPr/>
        </p:nvSpPr>
        <p:spPr>
          <a:xfrm>
            <a:off x="6557158" y="5981936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기입한 정보가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없으면 콘솔창으로 경고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28569ECE-549C-4741-9016-DF770F193F43}"/>
              </a:ext>
            </a:extLst>
          </p:cNvPr>
          <p:cNvCxnSpPr>
            <a:cxnSpLocks/>
          </p:cNvCxnSpPr>
          <p:nvPr/>
        </p:nvCxnSpPr>
        <p:spPr>
          <a:xfrm>
            <a:off x="4763688" y="3582955"/>
            <a:ext cx="13323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69198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비밀번호 찾기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703897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비밀번호 찾기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F14D0-7FBA-42B4-BAEC-E2F975E7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982465" y="2432396"/>
            <a:ext cx="3600000" cy="184669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5B8C6727-5A71-4B21-82ED-569421B0364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6557158" y="1168926"/>
            <a:ext cx="3600000" cy="17554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B5B9DBF-17B3-4D65-9F7C-F8CA4504B64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6557158" y="3370114"/>
            <a:ext cx="3600000" cy="2475261"/>
          </a:xfrm>
          <a:prstGeom prst="rect">
            <a:avLst/>
          </a:prstGeom>
        </p:spPr>
      </p:pic>
      <p:sp>
        <p:nvSpPr>
          <p:cNvPr id="13" name="Google Shape;722;p38">
            <a:extLst>
              <a:ext uri="{FF2B5EF4-FFF2-40B4-BE49-F238E27FC236}">
                <a16:creationId xmlns:a16="http://schemas.microsoft.com/office/drawing/2014/main" id="{F945AEC2-742C-46E7-AD28-5320BF08BD2C}"/>
              </a:ext>
            </a:extLst>
          </p:cNvPr>
          <p:cNvSpPr txBox="1"/>
          <p:nvPr/>
        </p:nvSpPr>
        <p:spPr>
          <a:xfrm>
            <a:off x="788071" y="44692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패스워드 찾기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패스워드 찾기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CC2C5771-871A-4D94-9246-B1289C893950}"/>
              </a:ext>
            </a:extLst>
          </p:cNvPr>
          <p:cNvCxnSpPr>
            <a:cxnSpLocks/>
          </p:cNvCxnSpPr>
          <p:nvPr/>
        </p:nvCxnSpPr>
        <p:spPr>
          <a:xfrm>
            <a:off x="4931639" y="3447661"/>
            <a:ext cx="133231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Google Shape;722;p38">
            <a:extLst>
              <a:ext uri="{FF2B5EF4-FFF2-40B4-BE49-F238E27FC236}">
                <a16:creationId xmlns:a16="http://schemas.microsoft.com/office/drawing/2014/main" id="{333A431E-1540-4068-85AD-C1640211C25A}"/>
              </a:ext>
            </a:extLst>
          </p:cNvPr>
          <p:cNvSpPr txBox="1"/>
          <p:nvPr/>
        </p:nvSpPr>
        <p:spPr>
          <a:xfrm>
            <a:off x="6557158" y="59910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기입한 정보가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있으면 패스워드 호출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" name="Google Shape;722;p38">
            <a:extLst>
              <a:ext uri="{FF2B5EF4-FFF2-40B4-BE49-F238E27FC236}">
                <a16:creationId xmlns:a16="http://schemas.microsoft.com/office/drawing/2014/main" id="{A3A95956-82DA-426B-BAE5-9B140658FF8D}"/>
              </a:ext>
            </a:extLst>
          </p:cNvPr>
          <p:cNvSpPr txBox="1"/>
          <p:nvPr/>
        </p:nvSpPr>
        <p:spPr>
          <a:xfrm>
            <a:off x="6557158" y="5981936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기입한 정보가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없으면 콘솔창으로 경고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29302611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메인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088074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F14D0-7FBA-42B4-BAEC-E2F975E78B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787706" y="2272376"/>
            <a:ext cx="3349290" cy="184669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53BD7BF-9B0E-4ED4-A599-D147B5BEE7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86301" y="1497780"/>
            <a:ext cx="6885226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57AC15-E57A-40BF-A05B-02091873CC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00771" y="4478164"/>
            <a:ext cx="1078246" cy="172451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08BCA84-1BA6-48AE-A31C-B975123BC6B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67339" y="4809483"/>
            <a:ext cx="1349693" cy="1101474"/>
          </a:xfrm>
          <a:prstGeom prst="rect">
            <a:avLst/>
          </a:prstGeom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F392C8D-497E-4087-BF07-25A1CCFBE203}"/>
              </a:ext>
            </a:extLst>
          </p:cNvPr>
          <p:cNvCxnSpPr/>
          <p:nvPr/>
        </p:nvCxnSpPr>
        <p:spPr>
          <a:xfrm flipH="1">
            <a:off x="6096000" y="3756660"/>
            <a:ext cx="383017" cy="11125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2A16203F-FB81-4169-AD0A-B9626275FCF3}"/>
              </a:ext>
            </a:extLst>
          </p:cNvPr>
          <p:cNvCxnSpPr>
            <a:cxnSpLocks/>
          </p:cNvCxnSpPr>
          <p:nvPr/>
        </p:nvCxnSpPr>
        <p:spPr>
          <a:xfrm>
            <a:off x="11052626" y="3810000"/>
            <a:ext cx="245842" cy="145118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Google Shape;722;p38">
            <a:extLst>
              <a:ext uri="{FF2B5EF4-FFF2-40B4-BE49-F238E27FC236}">
                <a16:creationId xmlns:a16="http://schemas.microsoft.com/office/drawing/2014/main" id="{2C2504B0-056B-419C-BE86-E97816630AD9}"/>
              </a:ext>
            </a:extLst>
          </p:cNvPr>
          <p:cNvSpPr txBox="1"/>
          <p:nvPr/>
        </p:nvSpPr>
        <p:spPr>
          <a:xfrm>
            <a:off x="647919" y="4312920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성공시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722;p38">
            <a:extLst>
              <a:ext uri="{FF2B5EF4-FFF2-40B4-BE49-F238E27FC236}">
                <a16:creationId xmlns:a16="http://schemas.microsoft.com/office/drawing/2014/main" id="{0D64CF74-F26E-4BE1-9250-0A2280BFDE8B}"/>
              </a:ext>
            </a:extLst>
          </p:cNvPr>
          <p:cNvSpPr txBox="1"/>
          <p:nvPr/>
        </p:nvSpPr>
        <p:spPr>
          <a:xfrm>
            <a:off x="4677228" y="6202677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월별 방문자수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5" name="Google Shape;722;p38">
            <a:extLst>
              <a:ext uri="{FF2B5EF4-FFF2-40B4-BE49-F238E27FC236}">
                <a16:creationId xmlns:a16="http://schemas.microsoft.com/office/drawing/2014/main" id="{23DCEB5A-9364-401B-A719-BE5E8AE69512}"/>
              </a:ext>
            </a:extLst>
          </p:cNvPr>
          <p:cNvSpPr txBox="1"/>
          <p:nvPr/>
        </p:nvSpPr>
        <p:spPr>
          <a:xfrm>
            <a:off x="9943264" y="6070049"/>
            <a:ext cx="1912105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등록되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게시물 수 확인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6" name="Google Shape;722;p38">
            <a:extLst>
              <a:ext uri="{FF2B5EF4-FFF2-40B4-BE49-F238E27FC236}">
                <a16:creationId xmlns:a16="http://schemas.microsoft.com/office/drawing/2014/main" id="{46383641-480F-4E1C-9F1A-5CA14AC8FE8B}"/>
              </a:ext>
            </a:extLst>
          </p:cNvPr>
          <p:cNvSpPr txBox="1"/>
          <p:nvPr/>
        </p:nvSpPr>
        <p:spPr>
          <a:xfrm>
            <a:off x="7746205" y="5221740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11862030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메인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296677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53BD7BF-9B0E-4ED4-A599-D147B5BEE7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202" y="2067463"/>
            <a:ext cx="5208050" cy="272307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13051A7-1D65-4E47-ACBF-960CAEDF6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8237" y="860269"/>
            <a:ext cx="3240000" cy="662061"/>
          </a:xfrm>
          <a:prstGeom prst="rect">
            <a:avLst/>
          </a:prstGeom>
        </p:spPr>
      </p:pic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FB65998F-E9B9-4753-AFE3-0075C04AA24F}"/>
              </a:ext>
            </a:extLst>
          </p:cNvPr>
          <p:cNvCxnSpPr>
            <a:cxnSpLocks/>
            <a:endCxn id="5" idx="1"/>
          </p:cNvCxnSpPr>
          <p:nvPr/>
        </p:nvCxnSpPr>
        <p:spPr>
          <a:xfrm flipV="1">
            <a:off x="2758440" y="1191300"/>
            <a:ext cx="4259797" cy="121467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2" name="그림 11">
            <a:extLst>
              <a:ext uri="{FF2B5EF4-FFF2-40B4-BE49-F238E27FC236}">
                <a16:creationId xmlns:a16="http://schemas.microsoft.com/office/drawing/2014/main" id="{BC238F8F-0AD8-4C64-88BE-1E0005CF47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237" y="1637520"/>
            <a:ext cx="3240000" cy="1536901"/>
          </a:xfrm>
          <a:prstGeom prst="rect">
            <a:avLst/>
          </a:prstGeom>
        </p:spPr>
      </p:pic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B96FBC75-23B4-4AB5-8E66-62388E881134}"/>
              </a:ext>
            </a:extLst>
          </p:cNvPr>
          <p:cNvCxnSpPr>
            <a:cxnSpLocks/>
          </p:cNvCxnSpPr>
          <p:nvPr/>
        </p:nvCxnSpPr>
        <p:spPr>
          <a:xfrm>
            <a:off x="8537107" y="1191299"/>
            <a:ext cx="0" cy="73782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그림 18">
            <a:extLst>
              <a:ext uri="{FF2B5EF4-FFF2-40B4-BE49-F238E27FC236}">
                <a16:creationId xmlns:a16="http://schemas.microsoft.com/office/drawing/2014/main" id="{3AB91D0C-544E-44CB-9B8F-6248AC1C86A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8237" y="3382406"/>
            <a:ext cx="1080000" cy="970739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C042827F-ADDC-4947-8142-8C8E26C9F06E}"/>
              </a:ext>
            </a:extLst>
          </p:cNvPr>
          <p:cNvCxnSpPr>
            <a:cxnSpLocks/>
            <a:endCxn id="19" idx="1"/>
          </p:cNvCxnSpPr>
          <p:nvPr/>
        </p:nvCxnSpPr>
        <p:spPr>
          <a:xfrm>
            <a:off x="5821680" y="2486515"/>
            <a:ext cx="1196557" cy="13812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6" name="그림 25">
            <a:extLst>
              <a:ext uri="{FF2B5EF4-FFF2-40B4-BE49-F238E27FC236}">
                <a16:creationId xmlns:a16="http://schemas.microsoft.com/office/drawing/2014/main" id="{8E149EE5-A815-47FA-87D8-3D73472C375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18237" y="4698682"/>
            <a:ext cx="1080000" cy="668571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F66A9F97-E6E7-44A7-ADBB-0C1B93512E2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638237" y="3570580"/>
            <a:ext cx="1080000" cy="731943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CC11BE9B-F818-4CC2-B6B9-6E5338D170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9313" y="4930208"/>
            <a:ext cx="1080000" cy="1026335"/>
          </a:xfrm>
          <a:prstGeom prst="rect">
            <a:avLst/>
          </a:prstGeom>
        </p:spPr>
      </p:pic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BE32BEF5-F563-4F1B-9D83-65D622F45DC0}"/>
              </a:ext>
            </a:extLst>
          </p:cNvPr>
          <p:cNvCxnSpPr>
            <a:cxnSpLocks/>
          </p:cNvCxnSpPr>
          <p:nvPr/>
        </p:nvCxnSpPr>
        <p:spPr>
          <a:xfrm>
            <a:off x="1275247" y="4421626"/>
            <a:ext cx="114066" cy="6113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06" name="그림 705">
            <a:extLst>
              <a:ext uri="{FF2B5EF4-FFF2-40B4-BE49-F238E27FC236}">
                <a16:creationId xmlns:a16="http://schemas.microsoft.com/office/drawing/2014/main" id="{F15B70D8-00C3-4410-9414-801F8C67374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09161" y="4930286"/>
            <a:ext cx="1401243" cy="1080000"/>
          </a:xfrm>
          <a:prstGeom prst="rect">
            <a:avLst/>
          </a:prstGeom>
        </p:spPr>
      </p:pic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DEE8AF18-58F3-4611-82FE-D0C616F42CE0}"/>
              </a:ext>
            </a:extLst>
          </p:cNvPr>
          <p:cNvCxnSpPr>
            <a:cxnSpLocks/>
            <a:stCxn id="31" idx="3"/>
            <a:endCxn id="706" idx="1"/>
          </p:cNvCxnSpPr>
          <p:nvPr/>
        </p:nvCxnSpPr>
        <p:spPr>
          <a:xfrm>
            <a:off x="1929313" y="5443376"/>
            <a:ext cx="1079848" cy="2691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6810DF0C-FCD5-4426-A529-4676BDEB51A8}"/>
              </a:ext>
            </a:extLst>
          </p:cNvPr>
          <p:cNvCxnSpPr>
            <a:cxnSpLocks/>
            <a:stCxn id="19" idx="2"/>
            <a:endCxn id="26" idx="0"/>
          </p:cNvCxnSpPr>
          <p:nvPr/>
        </p:nvCxnSpPr>
        <p:spPr>
          <a:xfrm>
            <a:off x="7558237" y="4353145"/>
            <a:ext cx="0" cy="34553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F9950CBC-FEDF-47FA-8DF4-ED82267F644E}"/>
              </a:ext>
            </a:extLst>
          </p:cNvPr>
          <p:cNvCxnSpPr>
            <a:cxnSpLocks/>
            <a:stCxn id="19" idx="3"/>
            <a:endCxn id="28" idx="1"/>
          </p:cNvCxnSpPr>
          <p:nvPr/>
        </p:nvCxnSpPr>
        <p:spPr>
          <a:xfrm>
            <a:off x="8098237" y="3867776"/>
            <a:ext cx="540000" cy="6877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2" name="Google Shape;722;p38">
            <a:extLst>
              <a:ext uri="{FF2B5EF4-FFF2-40B4-BE49-F238E27FC236}">
                <a16:creationId xmlns:a16="http://schemas.microsoft.com/office/drawing/2014/main" id="{DA6215A1-1A55-423A-A594-E9FA23C44649}"/>
              </a:ext>
            </a:extLst>
          </p:cNvPr>
          <p:cNvSpPr txBox="1"/>
          <p:nvPr/>
        </p:nvSpPr>
        <p:spPr>
          <a:xfrm>
            <a:off x="788071" y="6243870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" name="Google Shape;722;p38">
            <a:extLst>
              <a:ext uri="{FF2B5EF4-FFF2-40B4-BE49-F238E27FC236}">
                <a16:creationId xmlns:a16="http://schemas.microsoft.com/office/drawing/2014/main" id="{2F6E040C-FC51-4EE4-8EF3-1E7BA6A8C850}"/>
              </a:ext>
            </a:extLst>
          </p:cNvPr>
          <p:cNvSpPr txBox="1"/>
          <p:nvPr/>
        </p:nvSpPr>
        <p:spPr>
          <a:xfrm>
            <a:off x="6938708" y="585433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검색창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상단에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관련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722;p38">
            <a:extLst>
              <a:ext uri="{FF2B5EF4-FFF2-40B4-BE49-F238E27FC236}">
                <a16:creationId xmlns:a16="http://schemas.microsoft.com/office/drawing/2014/main" id="{C20019B1-7F49-40BF-9785-44B9A9161AAD}"/>
              </a:ext>
            </a:extLst>
          </p:cNvPr>
          <p:cNvSpPr txBox="1"/>
          <p:nvPr/>
        </p:nvSpPr>
        <p:spPr>
          <a:xfrm>
            <a:off x="6758904" y="3194659"/>
            <a:ext cx="22824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상단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네브바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이름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생성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722;p38">
            <a:extLst>
              <a:ext uri="{FF2B5EF4-FFF2-40B4-BE49-F238E27FC236}">
                <a16:creationId xmlns:a16="http://schemas.microsoft.com/office/drawing/2014/main" id="{5815F84C-FD47-427B-953B-366BED78B3A6}"/>
              </a:ext>
            </a:extLst>
          </p:cNvPr>
          <p:cNvSpPr txBox="1"/>
          <p:nvPr/>
        </p:nvSpPr>
        <p:spPr>
          <a:xfrm>
            <a:off x="8680947" y="4389109"/>
            <a:ext cx="22824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로그아웃 세션 종료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722;p38">
            <a:extLst>
              <a:ext uri="{FF2B5EF4-FFF2-40B4-BE49-F238E27FC236}">
                <a16:creationId xmlns:a16="http://schemas.microsoft.com/office/drawing/2014/main" id="{6165401F-98E8-480B-B33F-3FDFE99B6FF2}"/>
              </a:ext>
            </a:extLst>
          </p:cNvPr>
          <p:cNvSpPr txBox="1"/>
          <p:nvPr/>
        </p:nvSpPr>
        <p:spPr>
          <a:xfrm>
            <a:off x="6887490" y="5443375"/>
            <a:ext cx="2282460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내 정보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179645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내 정보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164482" y="10989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내정보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E149EE5-A815-47FA-87D8-3D73472C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" y="1704022"/>
            <a:ext cx="1080000" cy="668571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C81B585-32E0-42EB-BE41-78E60F92DE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1340" y="1704022"/>
            <a:ext cx="3064903" cy="432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54DA4DE-9E0E-4733-8CEE-5C84E329D1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22609" y="1704022"/>
            <a:ext cx="3271214" cy="4320000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CE9E31E9-2CDE-42AB-8233-FC6B13FD1FE1}"/>
              </a:ext>
            </a:extLst>
          </p:cNvPr>
          <p:cNvCxnSpPr>
            <a:cxnSpLocks/>
          </p:cNvCxnSpPr>
          <p:nvPr/>
        </p:nvCxnSpPr>
        <p:spPr>
          <a:xfrm>
            <a:off x="1933621" y="2136322"/>
            <a:ext cx="669507" cy="70018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231FE4D6-CD78-4B30-AAAC-7F73D151C973}"/>
              </a:ext>
            </a:extLst>
          </p:cNvPr>
          <p:cNvCxnSpPr>
            <a:cxnSpLocks/>
          </p:cNvCxnSpPr>
          <p:nvPr/>
        </p:nvCxnSpPr>
        <p:spPr>
          <a:xfrm>
            <a:off x="6008292" y="3742336"/>
            <a:ext cx="1045651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Google Shape;722;p38">
            <a:extLst>
              <a:ext uri="{FF2B5EF4-FFF2-40B4-BE49-F238E27FC236}">
                <a16:creationId xmlns:a16="http://schemas.microsoft.com/office/drawing/2014/main" id="{B32B22AC-AA01-42CB-9870-ED31680987BB}"/>
              </a:ext>
            </a:extLst>
          </p:cNvPr>
          <p:cNvSpPr txBox="1"/>
          <p:nvPr/>
        </p:nvSpPr>
        <p:spPr>
          <a:xfrm>
            <a:off x="2695946" y="6036461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정보 확인 및 수정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722;p38">
            <a:extLst>
              <a:ext uri="{FF2B5EF4-FFF2-40B4-BE49-F238E27FC236}">
                <a16:creationId xmlns:a16="http://schemas.microsoft.com/office/drawing/2014/main" id="{F4374BB9-E260-4556-91C7-B0A04E8F241E}"/>
              </a:ext>
            </a:extLst>
          </p:cNvPr>
          <p:cNvSpPr txBox="1"/>
          <p:nvPr/>
        </p:nvSpPr>
        <p:spPr>
          <a:xfrm>
            <a:off x="7365246" y="606493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후 등록 버튼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정보 수정 및 업데이트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92669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로그아웃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로그아웃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8E149EE5-A815-47FA-87D8-3D73472C375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834999" y="1704022"/>
            <a:ext cx="986143" cy="66857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8124522-264F-467C-B939-8A0EB532B1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52276" y="1704022"/>
            <a:ext cx="3148495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E76F9F1-D445-45E4-A44C-85BEAF7ECD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256" r="23405"/>
          <a:stretch/>
        </p:blipFill>
        <p:spPr>
          <a:xfrm>
            <a:off x="5974080" y="1704022"/>
            <a:ext cx="4792980" cy="3440697"/>
          </a:xfrm>
          <a:prstGeom prst="rect">
            <a:avLst/>
          </a:prstGeom>
        </p:spPr>
      </p:pic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72DD54DD-859C-4F39-B323-A1FB49600944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1387829" y="2425950"/>
            <a:ext cx="864447" cy="178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1C8F08D-D635-448B-84DE-CC86BCB55EC4}"/>
              </a:ext>
            </a:extLst>
          </p:cNvPr>
          <p:cNvCxnSpPr>
            <a:cxnSpLocks/>
          </p:cNvCxnSpPr>
          <p:nvPr/>
        </p:nvCxnSpPr>
        <p:spPr>
          <a:xfrm>
            <a:off x="5255202" y="3128856"/>
            <a:ext cx="864447" cy="17807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Google Shape;722;p38">
            <a:extLst>
              <a:ext uri="{FF2B5EF4-FFF2-40B4-BE49-F238E27FC236}">
                <a16:creationId xmlns:a16="http://schemas.microsoft.com/office/drawing/2014/main" id="{F17E5C50-7D76-40FB-BFFC-66808AB6A01B}"/>
              </a:ext>
            </a:extLst>
          </p:cNvPr>
          <p:cNvSpPr txBox="1"/>
          <p:nvPr/>
        </p:nvSpPr>
        <p:spPr>
          <a:xfrm>
            <a:off x="2114936" y="3638202"/>
            <a:ext cx="427082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 버튼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세션 종료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취소 버튼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원상복귀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722;p38">
            <a:extLst>
              <a:ext uri="{FF2B5EF4-FFF2-40B4-BE49-F238E27FC236}">
                <a16:creationId xmlns:a16="http://schemas.microsoft.com/office/drawing/2014/main" id="{77CAD0FB-0DE1-4C66-867D-A7AA00D8FA9B}"/>
              </a:ext>
            </a:extLst>
          </p:cNvPr>
          <p:cNvSpPr txBox="1"/>
          <p:nvPr/>
        </p:nvSpPr>
        <p:spPr>
          <a:xfrm>
            <a:off x="5974080" y="524110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로그아웃 후 </a:t>
            </a: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ADMIN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12056694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 dirty="0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 dirty="0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 dirty="0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 dirty="0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사이드바 기능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업로드 페이지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62CC95B-AF05-42C9-83D6-2489267905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169" y="2181007"/>
            <a:ext cx="989877" cy="360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ED41D08-2088-46DB-92D4-E79974488D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4253" y="1645397"/>
            <a:ext cx="5400000" cy="163782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E932A41-D471-4C47-BCEC-B72C9558A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04253" y="3828236"/>
            <a:ext cx="5400000" cy="2554626"/>
          </a:xfrm>
          <a:prstGeom prst="rect">
            <a:avLst/>
          </a:prstGeom>
        </p:spPr>
      </p:pic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357745CB-8450-444B-8763-BA2EF4A1763B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1595535" y="2464308"/>
            <a:ext cx="2108718" cy="96469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945E0BD0-3621-4116-A166-20DB22C86140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555619" y="2276669"/>
            <a:ext cx="1848634" cy="15515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Google Shape;722;p38">
            <a:extLst>
              <a:ext uri="{FF2B5EF4-FFF2-40B4-BE49-F238E27FC236}">
                <a16:creationId xmlns:a16="http://schemas.microsoft.com/office/drawing/2014/main" id="{CD94DDDA-9CA5-4BDF-9F82-0709B2F21968}"/>
              </a:ext>
            </a:extLst>
          </p:cNvPr>
          <p:cNvSpPr txBox="1"/>
          <p:nvPr/>
        </p:nvSpPr>
        <p:spPr>
          <a:xfrm>
            <a:off x="514480" y="6233422"/>
            <a:ext cx="427082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사이드바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드롭다운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업로드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카테고리 선택 페이지로 이동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722;p38">
            <a:extLst>
              <a:ext uri="{FF2B5EF4-FFF2-40B4-BE49-F238E27FC236}">
                <a16:creationId xmlns:a16="http://schemas.microsoft.com/office/drawing/2014/main" id="{A4C5D460-FC6A-48CF-A6CE-DDABFE72877E}"/>
              </a:ext>
            </a:extLst>
          </p:cNvPr>
          <p:cNvSpPr txBox="1"/>
          <p:nvPr/>
        </p:nvSpPr>
        <p:spPr>
          <a:xfrm>
            <a:off x="6781799" y="3417248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게시글 작성 페이지로 이동</a:t>
            </a:r>
            <a:endParaRPr lang="en-US" altLang="ko-KR" sz="12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2376010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게시글 작성 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601260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 작성 기능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AE932A41-D471-4C47-BCEC-B72C9558A4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8071" y="1710187"/>
            <a:ext cx="5400000" cy="255462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42D6DE77-1F83-43AF-9A8E-08799A8D424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1065" y="4477220"/>
            <a:ext cx="2743799" cy="180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7434609-DB12-4395-AEAF-8C6FA58C79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18237" y="992955"/>
            <a:ext cx="1266825" cy="18002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214D26D-3B7C-4A47-B19D-53680A2F21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0569" y="992955"/>
            <a:ext cx="1400175" cy="32289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717122AD-0553-42DB-B9E0-94D3D87151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88058" y="4477220"/>
            <a:ext cx="3291161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A9E3404C-27DE-486D-A775-6F4B1E61059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651649" y="4710485"/>
            <a:ext cx="4364830" cy="1080000"/>
          </a:xfrm>
          <a:prstGeom prst="rect">
            <a:avLst/>
          </a:prstGeom>
        </p:spPr>
      </p:pic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E39724BE-E4C2-487A-9146-0FB1869D0161}"/>
              </a:ext>
            </a:extLst>
          </p:cNvPr>
          <p:cNvCxnSpPr>
            <a:cxnSpLocks/>
            <a:endCxn id="4" idx="0"/>
          </p:cNvCxnSpPr>
          <p:nvPr/>
        </p:nvCxnSpPr>
        <p:spPr>
          <a:xfrm flipH="1">
            <a:off x="2432965" y="2397967"/>
            <a:ext cx="328896" cy="207925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1E91BCB9-467A-442E-94CF-D63BC412580A}"/>
              </a:ext>
            </a:extLst>
          </p:cNvPr>
          <p:cNvCxnSpPr>
            <a:cxnSpLocks/>
          </p:cNvCxnSpPr>
          <p:nvPr/>
        </p:nvCxnSpPr>
        <p:spPr>
          <a:xfrm flipV="1">
            <a:off x="3843662" y="1197822"/>
            <a:ext cx="3174575" cy="109394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32F4D86E-D08F-453F-B0B0-093EB43FF5A4}"/>
              </a:ext>
            </a:extLst>
          </p:cNvPr>
          <p:cNvCxnSpPr>
            <a:cxnSpLocks/>
          </p:cNvCxnSpPr>
          <p:nvPr/>
        </p:nvCxnSpPr>
        <p:spPr>
          <a:xfrm>
            <a:off x="4697512" y="2285685"/>
            <a:ext cx="3983057" cy="122536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722;p38">
            <a:extLst>
              <a:ext uri="{FF2B5EF4-FFF2-40B4-BE49-F238E27FC236}">
                <a16:creationId xmlns:a16="http://schemas.microsoft.com/office/drawing/2014/main" id="{CA24D9CE-3337-4473-8573-A835F61F2ABF}"/>
              </a:ext>
            </a:extLst>
          </p:cNvPr>
          <p:cNvSpPr txBox="1"/>
          <p:nvPr/>
        </p:nvSpPr>
        <p:spPr>
          <a:xfrm>
            <a:off x="573917" y="6351147"/>
            <a:ext cx="326974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파일 선택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이미지 추가 가능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섬네일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 구현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722;p38">
            <a:extLst>
              <a:ext uri="{FF2B5EF4-FFF2-40B4-BE49-F238E27FC236}">
                <a16:creationId xmlns:a16="http://schemas.microsoft.com/office/drawing/2014/main" id="{E266F593-FF73-4255-818E-6CC1177C967E}"/>
              </a:ext>
            </a:extLst>
          </p:cNvPr>
          <p:cNvSpPr txBox="1"/>
          <p:nvPr/>
        </p:nvSpPr>
        <p:spPr>
          <a:xfrm>
            <a:off x="6781799" y="727998"/>
            <a:ext cx="15032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카테고리 드롭다운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722;p38">
            <a:extLst>
              <a:ext uri="{FF2B5EF4-FFF2-40B4-BE49-F238E27FC236}">
                <a16:creationId xmlns:a16="http://schemas.microsoft.com/office/drawing/2014/main" id="{999E2EE8-ADF8-48F1-9B50-5840801A3470}"/>
              </a:ext>
            </a:extLst>
          </p:cNvPr>
          <p:cNvSpPr txBox="1"/>
          <p:nvPr/>
        </p:nvSpPr>
        <p:spPr>
          <a:xfrm>
            <a:off x="8680569" y="742958"/>
            <a:ext cx="150326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장르 드롭다운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2CBA8706-C6F2-4F50-8117-A7B361604185}"/>
              </a:ext>
            </a:extLst>
          </p:cNvPr>
          <p:cNvCxnSpPr>
            <a:cxnSpLocks/>
            <a:endCxn id="12" idx="0"/>
          </p:cNvCxnSpPr>
          <p:nvPr/>
        </p:nvCxnSpPr>
        <p:spPr>
          <a:xfrm>
            <a:off x="3488071" y="2897759"/>
            <a:ext cx="2245568" cy="157946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Google Shape;722;p38">
            <a:extLst>
              <a:ext uri="{FF2B5EF4-FFF2-40B4-BE49-F238E27FC236}">
                <a16:creationId xmlns:a16="http://schemas.microsoft.com/office/drawing/2014/main" id="{7A388479-441E-4D7A-8A6C-1E9F620A28BE}"/>
              </a:ext>
            </a:extLst>
          </p:cNvPr>
          <p:cNvSpPr txBox="1"/>
          <p:nvPr/>
        </p:nvSpPr>
        <p:spPr>
          <a:xfrm>
            <a:off x="4381903" y="6351147"/>
            <a:ext cx="326974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정보 입력 후 등록 버튼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등록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" name="Google Shape;722;p38">
            <a:extLst>
              <a:ext uri="{FF2B5EF4-FFF2-40B4-BE49-F238E27FC236}">
                <a16:creationId xmlns:a16="http://schemas.microsoft.com/office/drawing/2014/main" id="{18DB3354-C5FF-4EB2-A1A3-CE046E63C7B8}"/>
              </a:ext>
            </a:extLst>
          </p:cNvPr>
          <p:cNvSpPr txBox="1"/>
          <p:nvPr/>
        </p:nvSpPr>
        <p:spPr>
          <a:xfrm>
            <a:off x="8270027" y="6010673"/>
            <a:ext cx="3269746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등록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완료시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게시글 목로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2120EAEA-44DA-4AB3-BBDF-9AED2B456864}"/>
              </a:ext>
            </a:extLst>
          </p:cNvPr>
          <p:cNvCxnSpPr>
            <a:cxnSpLocks/>
          </p:cNvCxnSpPr>
          <p:nvPr/>
        </p:nvCxnSpPr>
        <p:spPr>
          <a:xfrm>
            <a:off x="7231224" y="5281086"/>
            <a:ext cx="525035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3240580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게시물수정</a:t>
            </a:r>
            <a:r>
              <a:rPr lang="en-US" altLang="ko-KR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937163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페이지 등록된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수정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731" y="1980454"/>
            <a:ext cx="934387" cy="36000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CC077715-F410-4642-8C66-4DE6E755FFD4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315318" y="1497780"/>
            <a:ext cx="4523773" cy="21600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510F8B4-BE35-4F37-BFF7-A7AB11023C5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318" y="4125686"/>
            <a:ext cx="4460198" cy="21600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F2961517-5256-4523-B39D-1C2B355E631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13851" y="580089"/>
            <a:ext cx="4461443" cy="216000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5480BB68-398B-451D-A6E4-06FC992027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12441" y="3059988"/>
            <a:ext cx="3302464" cy="2137923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48A87944-A86B-4CF2-8E31-E5AF77C1219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12441" y="5793486"/>
            <a:ext cx="3147564" cy="811775"/>
          </a:xfrm>
          <a:prstGeom prst="rect">
            <a:avLst/>
          </a:prstGeom>
        </p:spPr>
      </p:pic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A168E1FB-54F5-427A-8F60-DF3E6C749EAA}"/>
              </a:ext>
            </a:extLst>
          </p:cNvPr>
          <p:cNvCxnSpPr>
            <a:cxnSpLocks/>
            <a:endCxn id="7" idx="1"/>
          </p:cNvCxnSpPr>
          <p:nvPr/>
        </p:nvCxnSpPr>
        <p:spPr>
          <a:xfrm flipV="1">
            <a:off x="1600484" y="2577780"/>
            <a:ext cx="714834" cy="85122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0" name="Google Shape;722;p38">
            <a:extLst>
              <a:ext uri="{FF2B5EF4-FFF2-40B4-BE49-F238E27FC236}">
                <a16:creationId xmlns:a16="http://schemas.microsoft.com/office/drawing/2014/main" id="{3BD1EA84-83DA-4F0F-9A11-B42253C32116}"/>
              </a:ext>
            </a:extLst>
          </p:cNvPr>
          <p:cNvSpPr txBox="1"/>
          <p:nvPr/>
        </p:nvSpPr>
        <p:spPr>
          <a:xfrm>
            <a:off x="2315318" y="364197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리스트로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1" name="Google Shape;722;p38">
            <a:extLst>
              <a:ext uri="{FF2B5EF4-FFF2-40B4-BE49-F238E27FC236}">
                <a16:creationId xmlns:a16="http://schemas.microsoft.com/office/drawing/2014/main" id="{628EEFB9-8325-40E6-A124-59FA1CC343C7}"/>
              </a:ext>
            </a:extLst>
          </p:cNvPr>
          <p:cNvSpPr txBox="1"/>
          <p:nvPr/>
        </p:nvSpPr>
        <p:spPr>
          <a:xfrm>
            <a:off x="2206461" y="6353959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게시물 상세보기로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D393541B-B918-4BC0-92F3-A95200EFC391}"/>
              </a:ext>
            </a:extLst>
          </p:cNvPr>
          <p:cNvCxnSpPr>
            <a:cxnSpLocks/>
          </p:cNvCxnSpPr>
          <p:nvPr/>
        </p:nvCxnSpPr>
        <p:spPr>
          <a:xfrm>
            <a:off x="4450731" y="3429000"/>
            <a:ext cx="1" cy="10065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21E70093-B774-4746-837D-C7BDF5EC4FB1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6775516" y="1660089"/>
            <a:ext cx="538335" cy="354559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0" name="Google Shape;722;p38">
            <a:extLst>
              <a:ext uri="{FF2B5EF4-FFF2-40B4-BE49-F238E27FC236}">
                <a16:creationId xmlns:a16="http://schemas.microsoft.com/office/drawing/2014/main" id="{DB392EE8-151B-4DCA-BF62-5C5CEF1EDC1D}"/>
              </a:ext>
            </a:extLst>
          </p:cNvPr>
          <p:cNvSpPr txBox="1"/>
          <p:nvPr/>
        </p:nvSpPr>
        <p:spPr>
          <a:xfrm>
            <a:off x="7267249" y="2761559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내용 수정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722;p38">
            <a:extLst>
              <a:ext uri="{FF2B5EF4-FFF2-40B4-BE49-F238E27FC236}">
                <a16:creationId xmlns:a16="http://schemas.microsoft.com/office/drawing/2014/main" id="{CD659A1D-6640-408D-AB9A-6210236FF6F2}"/>
              </a:ext>
            </a:extLst>
          </p:cNvPr>
          <p:cNvSpPr txBox="1"/>
          <p:nvPr/>
        </p:nvSpPr>
        <p:spPr>
          <a:xfrm>
            <a:off x="7732032" y="5312057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게시물 삭제 버튼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알림 후 삭제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ADAEF98A-844C-46A0-BE5C-BE74AB9960C5}"/>
              </a:ext>
            </a:extLst>
          </p:cNvPr>
          <p:cNvCxnSpPr>
            <a:cxnSpLocks/>
            <a:stCxn id="10" idx="3"/>
            <a:endCxn id="17" idx="1"/>
          </p:cNvCxnSpPr>
          <p:nvPr/>
        </p:nvCxnSpPr>
        <p:spPr>
          <a:xfrm flipV="1">
            <a:off x="6775516" y="4128950"/>
            <a:ext cx="536925" cy="1076736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ACE9BE94-C3DD-40DC-AB99-8EB826A1FC0C}"/>
              </a:ext>
            </a:extLst>
          </p:cNvPr>
          <p:cNvCxnSpPr>
            <a:cxnSpLocks/>
          </p:cNvCxnSpPr>
          <p:nvPr/>
        </p:nvCxnSpPr>
        <p:spPr>
          <a:xfrm>
            <a:off x="7732032" y="5133345"/>
            <a:ext cx="0" cy="68970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577683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댓글관리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411374" y="1114011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게시글에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달린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 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 관리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140" y="2332987"/>
            <a:ext cx="934387" cy="3039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5AAB60-51D2-47CE-A0A4-61A0FFDB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15038" y="1502662"/>
            <a:ext cx="4478510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EF776-EF0A-4EAC-B3D6-85DBC9F48C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94327" y="4009312"/>
            <a:ext cx="4488342" cy="21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3F5A39-E0F2-48E4-B71B-360B153E8E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8383413" y="1969935"/>
            <a:ext cx="2104195" cy="8435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88198E-434F-45A1-B966-FC3B4EA2E2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327695" y="3814281"/>
            <a:ext cx="4390712" cy="2112315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055FFE2-FD12-4FFF-B011-CE5E73CCE0F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982465" y="2582662"/>
            <a:ext cx="1102507" cy="108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722;p38">
            <a:extLst>
              <a:ext uri="{FF2B5EF4-FFF2-40B4-BE49-F238E27FC236}">
                <a16:creationId xmlns:a16="http://schemas.microsoft.com/office/drawing/2014/main" id="{E4AAAE12-CCB5-48DB-B55C-2148822BC440}"/>
              </a:ext>
            </a:extLst>
          </p:cNvPr>
          <p:cNvSpPr txBox="1"/>
          <p:nvPr/>
        </p:nvSpPr>
        <p:spPr>
          <a:xfrm>
            <a:off x="2057336" y="36683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평점관리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댓글 관리 리스트로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722;p38">
            <a:extLst>
              <a:ext uri="{FF2B5EF4-FFF2-40B4-BE49-F238E27FC236}">
                <a16:creationId xmlns:a16="http://schemas.microsoft.com/office/drawing/2014/main" id="{A09B6BFD-2782-4F7B-B9BA-CB7ED69F9AA9}"/>
              </a:ext>
            </a:extLst>
          </p:cNvPr>
          <p:cNvSpPr txBox="1"/>
          <p:nvPr/>
        </p:nvSpPr>
        <p:spPr>
          <a:xfrm>
            <a:off x="1985801" y="619612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상세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A4D236-C468-4D6D-B2C4-6A28524654B7}"/>
              </a:ext>
            </a:extLst>
          </p:cNvPr>
          <p:cNvCxnSpPr>
            <a:cxnSpLocks/>
          </p:cNvCxnSpPr>
          <p:nvPr/>
        </p:nvCxnSpPr>
        <p:spPr>
          <a:xfrm>
            <a:off x="6256628" y="3662662"/>
            <a:ext cx="0" cy="802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0A8F4C-8597-4E75-9880-3D9061969CEB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6682669" y="2391729"/>
            <a:ext cx="1700744" cy="2697583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5A5626-6588-4922-8C15-0076434584BD}"/>
              </a:ext>
            </a:extLst>
          </p:cNvPr>
          <p:cNvCxnSpPr>
            <a:cxnSpLocks/>
          </p:cNvCxnSpPr>
          <p:nvPr/>
        </p:nvCxnSpPr>
        <p:spPr>
          <a:xfrm>
            <a:off x="9507894" y="2869560"/>
            <a:ext cx="0" cy="793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722;p38">
            <a:extLst>
              <a:ext uri="{FF2B5EF4-FFF2-40B4-BE49-F238E27FC236}">
                <a16:creationId xmlns:a16="http://schemas.microsoft.com/office/drawing/2014/main" id="{FC1F1CBA-F20E-4C55-B9F0-8C67E9BEE294}"/>
              </a:ext>
            </a:extLst>
          </p:cNvPr>
          <p:cNvSpPr txBox="1"/>
          <p:nvPr/>
        </p:nvSpPr>
        <p:spPr>
          <a:xfrm>
            <a:off x="7553469" y="5934156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수정 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54528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0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8" name="Google Shape;108;p10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09" name="Google Shape;109;p10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" name="Google Shape;110;p10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" name="Google Shape;111;p10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p10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주제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" name="Google Shape;113;p10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OTT 미디어 검색 및 추천 서비스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4" name="Google Shape;114;p10"/>
          <p:cNvGrpSpPr/>
          <p:nvPr/>
        </p:nvGrpSpPr>
        <p:grpSpPr>
          <a:xfrm>
            <a:off x="3396000" y="1720569"/>
            <a:ext cx="5400000" cy="3600000"/>
            <a:chOff x="3130583" y="725600"/>
            <a:chExt cx="5943646" cy="5327138"/>
          </a:xfrm>
        </p:grpSpPr>
        <p:sp>
          <p:nvSpPr>
            <p:cNvPr id="115" name="Google Shape;115;p10"/>
            <p:cNvSpPr/>
            <p:nvPr/>
          </p:nvSpPr>
          <p:spPr>
            <a:xfrm>
              <a:off x="3855720" y="1968852"/>
              <a:ext cx="4480560" cy="3263548"/>
            </a:xfrm>
            <a:prstGeom prst="ellipse">
              <a:avLst/>
            </a:prstGeom>
            <a:noFill/>
            <a:ln w="25400" cap="flat" cmpd="sng">
              <a:solidFill>
                <a:srgbClr val="B9301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116" name="Google Shape;116;p10" descr="텍스트, 클립아트, 표지판이(가) 표시된 사진&#10;&#10;자동 생성된 설명"/>
            <p:cNvPicPr preferRelativeResize="0"/>
            <p:nvPr/>
          </p:nvPicPr>
          <p:blipFill rotWithShape="1">
            <a:blip r:embed="rId3">
              <a:alphaModFix/>
            </a:blip>
            <a:srcRect l="6258" r="6485"/>
            <a:stretch/>
          </p:blipFill>
          <p:spPr>
            <a:xfrm>
              <a:off x="4512833" y="3157494"/>
              <a:ext cx="3166334" cy="8862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7" name="Google Shape;117;p10" descr="텍스트, 실내이(가) 표시된 사진&#10;&#10;자동 생성된 설명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4241504" y="4252738"/>
              <a:ext cx="1221428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118" name="Google Shape;118;p10" descr="텍스트이(가) 표시된 사진&#10;&#10;자동 생성된 설명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6706949" y="4239649"/>
              <a:ext cx="1255449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119" name="Google Shape;119;p10" descr="텍스트, 사람이(가) 표시된 사진&#10;&#10;자동 생성된 설명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3130583" y="1796613"/>
              <a:ext cx="1240000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120" name="Google Shape;120;p10" descr="텍스트, 다채로운이(가) 표시된 사진&#10;&#10;자동 생성된 설명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7811542" y="1566780"/>
              <a:ext cx="1262687" cy="1800000"/>
            </a:xfrm>
            <a:prstGeom prst="flowChartConnector">
              <a:avLst/>
            </a:prstGeom>
            <a:noFill/>
            <a:ln>
              <a:noFill/>
            </a:ln>
          </p:spPr>
        </p:pic>
        <p:pic>
          <p:nvPicPr>
            <p:cNvPr id="121" name="Google Shape;121;p10"/>
            <p:cNvPicPr preferRelativeResize="0"/>
            <p:nvPr/>
          </p:nvPicPr>
          <p:blipFill rotWithShape="1">
            <a:blip r:embed="rId8">
              <a:alphaModFix/>
            </a:blip>
            <a:srcRect/>
            <a:stretch/>
          </p:blipFill>
          <p:spPr>
            <a:xfrm>
              <a:off x="5424223" y="725600"/>
              <a:ext cx="1333679" cy="1800000"/>
            </a:xfrm>
            <a:prstGeom prst="flowChartConnector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회원정보관리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750550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페이지에서 가입한 회원들 정보 관리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140" y="2374022"/>
            <a:ext cx="934387" cy="295721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5AAB60-51D2-47CE-A0A4-61A0FFDB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4972" y="1502662"/>
            <a:ext cx="4538643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EF776-EF0A-4EAC-B3D6-85DBC9F48C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4972" y="4009312"/>
            <a:ext cx="4707052" cy="21600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1D3667-45C2-4A92-930C-40D8BCF27E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88089" y="452300"/>
            <a:ext cx="2567641" cy="216000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509FF6B-02D0-4042-BDAB-9364A0F043A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88815" y="2644864"/>
            <a:ext cx="3127562" cy="108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3F5A39-E0F2-48E4-B71B-360B153E8ED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14246" y="4425154"/>
            <a:ext cx="2104195" cy="108000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88198E-434F-45A1-B966-FC3B4EA2E2B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88089" y="5656122"/>
            <a:ext cx="3119682" cy="1080000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055FFE2-FD12-4FFF-B011-CE5E73CCE0F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982465" y="2582662"/>
            <a:ext cx="1102507" cy="108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722;p38">
            <a:extLst>
              <a:ext uri="{FF2B5EF4-FFF2-40B4-BE49-F238E27FC236}">
                <a16:creationId xmlns:a16="http://schemas.microsoft.com/office/drawing/2014/main" id="{E4AAAE12-CCB5-48DB-B55C-2148822BC440}"/>
              </a:ext>
            </a:extLst>
          </p:cNvPr>
          <p:cNvSpPr txBox="1"/>
          <p:nvPr/>
        </p:nvSpPr>
        <p:spPr>
          <a:xfrm>
            <a:off x="2057336" y="36683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회원정보 관리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회원정보 리스트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722;p38">
            <a:extLst>
              <a:ext uri="{FF2B5EF4-FFF2-40B4-BE49-F238E27FC236}">
                <a16:creationId xmlns:a16="http://schemas.microsoft.com/office/drawing/2014/main" id="{A09B6BFD-2782-4F7B-B9BA-CB7ED69F9AA9}"/>
              </a:ext>
            </a:extLst>
          </p:cNvPr>
          <p:cNvSpPr txBox="1"/>
          <p:nvPr/>
        </p:nvSpPr>
        <p:spPr>
          <a:xfrm>
            <a:off x="1985801" y="619612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이름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회원정보 상세페이지로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A4D236-C468-4D6D-B2C4-6A28524654B7}"/>
              </a:ext>
            </a:extLst>
          </p:cNvPr>
          <p:cNvCxnSpPr>
            <a:cxnSpLocks/>
          </p:cNvCxnSpPr>
          <p:nvPr/>
        </p:nvCxnSpPr>
        <p:spPr>
          <a:xfrm>
            <a:off x="6256628" y="3662662"/>
            <a:ext cx="0" cy="802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5743C48-F0B7-4D0D-8569-EE3E2CDA6B47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6673186" y="1532300"/>
            <a:ext cx="1214903" cy="308115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0A8F4C-8597-4E75-9880-3D9061969CEB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6614104" y="4965154"/>
            <a:ext cx="1200142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5A5626-6588-4922-8C15-0076434584BD}"/>
              </a:ext>
            </a:extLst>
          </p:cNvPr>
          <p:cNvCxnSpPr>
            <a:cxnSpLocks/>
          </p:cNvCxnSpPr>
          <p:nvPr/>
        </p:nvCxnSpPr>
        <p:spPr>
          <a:xfrm>
            <a:off x="9675845" y="5259571"/>
            <a:ext cx="0" cy="793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7753D148-147A-437F-A184-B1D01922189D}"/>
              </a:ext>
            </a:extLst>
          </p:cNvPr>
          <p:cNvCxnSpPr>
            <a:cxnSpLocks/>
          </p:cNvCxnSpPr>
          <p:nvPr/>
        </p:nvCxnSpPr>
        <p:spPr>
          <a:xfrm>
            <a:off x="9171909" y="2117453"/>
            <a:ext cx="0" cy="793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722;p38">
            <a:extLst>
              <a:ext uri="{FF2B5EF4-FFF2-40B4-BE49-F238E27FC236}">
                <a16:creationId xmlns:a16="http://schemas.microsoft.com/office/drawing/2014/main" id="{FC1F1CBA-F20E-4C55-B9F0-8C67E9BEE294}"/>
              </a:ext>
            </a:extLst>
          </p:cNvPr>
          <p:cNvSpPr txBox="1"/>
          <p:nvPr/>
        </p:nvSpPr>
        <p:spPr>
          <a:xfrm>
            <a:off x="7699246" y="393972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 정보 수정 및 삭제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472616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고객센터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411374" y="1114011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게시판에 달린 질문에 답변 남기기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89942" y="2332987"/>
            <a:ext cx="932782" cy="3039287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95AAB60-51D2-47CE-A0A4-61A0FFDB0DD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146110" y="1502662"/>
            <a:ext cx="4416365" cy="216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0CEF776-EF0A-4EAC-B3D6-85DBC9F48CA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/>
        </p:blipFill>
        <p:spPr>
          <a:xfrm>
            <a:off x="2171764" y="4009312"/>
            <a:ext cx="4390711" cy="216000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A33F5A39-E0F2-48E4-B71B-360B153E8ED9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/>
        </p:blipFill>
        <p:spPr>
          <a:xfrm>
            <a:off x="7867411" y="949303"/>
            <a:ext cx="2008720" cy="843587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6188198E-434F-45A1-B966-FC3B4EA2E2B6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/>
          <a:stretch/>
        </p:blipFill>
        <p:spPr>
          <a:xfrm>
            <a:off x="7796113" y="1933585"/>
            <a:ext cx="2191213" cy="2112315"/>
          </a:xfrm>
          <a:prstGeom prst="rect">
            <a:avLst/>
          </a:prstGeom>
        </p:spPr>
      </p:pic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9055FFE2-FD12-4FFF-B011-CE5E73CCE0F5}"/>
              </a:ext>
            </a:extLst>
          </p:cNvPr>
          <p:cNvCxnSpPr>
            <a:cxnSpLocks/>
            <a:endCxn id="4" idx="1"/>
          </p:cNvCxnSpPr>
          <p:nvPr/>
        </p:nvCxnSpPr>
        <p:spPr>
          <a:xfrm flipV="1">
            <a:off x="982465" y="2582662"/>
            <a:ext cx="1102507" cy="108000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Google Shape;722;p38">
            <a:extLst>
              <a:ext uri="{FF2B5EF4-FFF2-40B4-BE49-F238E27FC236}">
                <a16:creationId xmlns:a16="http://schemas.microsoft.com/office/drawing/2014/main" id="{E4AAAE12-CCB5-48DB-B55C-2148822BC440}"/>
              </a:ext>
            </a:extLst>
          </p:cNvPr>
          <p:cNvSpPr txBox="1"/>
          <p:nvPr/>
        </p:nvSpPr>
        <p:spPr>
          <a:xfrm>
            <a:off x="2057336" y="3668364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고객센터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Q_A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리스트로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3" name="Google Shape;722;p38">
            <a:extLst>
              <a:ext uri="{FF2B5EF4-FFF2-40B4-BE49-F238E27FC236}">
                <a16:creationId xmlns:a16="http://schemas.microsoft.com/office/drawing/2014/main" id="{A09B6BFD-2782-4F7B-B9BA-CB7ED69F9AA9}"/>
              </a:ext>
            </a:extLst>
          </p:cNvPr>
          <p:cNvSpPr txBox="1"/>
          <p:nvPr/>
        </p:nvSpPr>
        <p:spPr>
          <a:xfrm>
            <a:off x="1985801" y="6196122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제목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선택시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상세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FBA4D236-C468-4D6D-B2C4-6A28524654B7}"/>
              </a:ext>
            </a:extLst>
          </p:cNvPr>
          <p:cNvCxnSpPr>
            <a:cxnSpLocks/>
          </p:cNvCxnSpPr>
          <p:nvPr/>
        </p:nvCxnSpPr>
        <p:spPr>
          <a:xfrm>
            <a:off x="5482187" y="3607847"/>
            <a:ext cx="0" cy="80293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6F0A8F4C-8597-4E75-9880-3D9061969CEB}"/>
              </a:ext>
            </a:extLst>
          </p:cNvPr>
          <p:cNvCxnSpPr>
            <a:cxnSpLocks/>
            <a:stCxn id="6" idx="3"/>
            <a:endCxn id="18" idx="1"/>
          </p:cNvCxnSpPr>
          <p:nvPr/>
        </p:nvCxnSpPr>
        <p:spPr>
          <a:xfrm flipV="1">
            <a:off x="6562475" y="1371097"/>
            <a:ext cx="1304936" cy="3718215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105A5626-6588-4922-8C15-0076434584BD}"/>
              </a:ext>
            </a:extLst>
          </p:cNvPr>
          <p:cNvCxnSpPr>
            <a:cxnSpLocks/>
          </p:cNvCxnSpPr>
          <p:nvPr/>
        </p:nvCxnSpPr>
        <p:spPr>
          <a:xfrm>
            <a:off x="9551042" y="1579740"/>
            <a:ext cx="0" cy="79310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7" name="Google Shape;722;p38">
            <a:extLst>
              <a:ext uri="{FF2B5EF4-FFF2-40B4-BE49-F238E27FC236}">
                <a16:creationId xmlns:a16="http://schemas.microsoft.com/office/drawing/2014/main" id="{FC1F1CBA-F20E-4C55-B9F0-8C67E9BEE294}"/>
              </a:ext>
            </a:extLst>
          </p:cNvPr>
          <p:cNvSpPr txBox="1"/>
          <p:nvPr/>
        </p:nvSpPr>
        <p:spPr>
          <a:xfrm>
            <a:off x="7794777" y="614967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댓글등록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답변가능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ACD6E63D-6A15-403D-85FD-C663F96F1E5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79403" y="4186595"/>
            <a:ext cx="1800000" cy="1568054"/>
          </a:xfrm>
          <a:prstGeom prst="rect">
            <a:avLst/>
          </a:prstGeom>
        </p:spPr>
      </p:pic>
      <p:sp>
        <p:nvSpPr>
          <p:cNvPr id="27" name="Google Shape;722;p38">
            <a:extLst>
              <a:ext uri="{FF2B5EF4-FFF2-40B4-BE49-F238E27FC236}">
                <a16:creationId xmlns:a16="http://schemas.microsoft.com/office/drawing/2014/main" id="{0833B0B0-1A59-46A5-97B1-74261E656826}"/>
              </a:ext>
            </a:extLst>
          </p:cNvPr>
          <p:cNvSpPr txBox="1"/>
          <p:nvPr/>
        </p:nvSpPr>
        <p:spPr>
          <a:xfrm>
            <a:off x="9876131" y="2155035"/>
            <a:ext cx="21894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댓글등록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저장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A55D4C4-B0E4-417A-9525-313BEFCE0002}"/>
              </a:ext>
            </a:extLst>
          </p:cNvPr>
          <p:cNvCxnSpPr>
            <a:cxnSpLocks/>
            <a:stCxn id="6" idx="3"/>
            <a:endCxn id="9" idx="1"/>
          </p:cNvCxnSpPr>
          <p:nvPr/>
        </p:nvCxnSpPr>
        <p:spPr>
          <a:xfrm flipV="1">
            <a:off x="6562475" y="4970622"/>
            <a:ext cx="1416928" cy="11869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Google Shape;722;p38">
            <a:extLst>
              <a:ext uri="{FF2B5EF4-FFF2-40B4-BE49-F238E27FC236}">
                <a16:creationId xmlns:a16="http://schemas.microsoft.com/office/drawing/2014/main" id="{D0EF7C92-0B74-4354-BC64-E57DAC074371}"/>
              </a:ext>
            </a:extLst>
          </p:cNvPr>
          <p:cNvSpPr txBox="1"/>
          <p:nvPr/>
        </p:nvSpPr>
        <p:spPr>
          <a:xfrm>
            <a:off x="9779403" y="4186595"/>
            <a:ext cx="2189473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삭제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공지사항 삭제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54473559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38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04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17" name="Google Shape;717;p38"/>
          <p:cNvSpPr txBox="1"/>
          <p:nvPr/>
        </p:nvSpPr>
        <p:spPr>
          <a:xfrm>
            <a:off x="849313" y="66675"/>
            <a:ext cx="241604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수행 결과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18" name="Google Shape;718;p38"/>
          <p:cNvCxnSpPr/>
          <p:nvPr/>
        </p:nvCxnSpPr>
        <p:spPr>
          <a:xfrm>
            <a:off x="3575720" y="384919"/>
            <a:ext cx="7476906" cy="7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19" name="Google Shape;719;p38"/>
          <p:cNvSpPr/>
          <p:nvPr/>
        </p:nvSpPr>
        <p:spPr>
          <a:xfrm>
            <a:off x="788071" y="992955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0" name="Google Shape;720;p38"/>
          <p:cNvSpPr txBox="1"/>
          <p:nvPr/>
        </p:nvSpPr>
        <p:spPr>
          <a:xfrm>
            <a:off x="982465" y="384919"/>
            <a:ext cx="3241327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sz="14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제시 4. 페이지 별 상세 기능</a:t>
            </a:r>
            <a:endParaRPr sz="14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38"/>
          <p:cNvSpPr txBox="1"/>
          <p:nvPr/>
        </p:nvSpPr>
        <p:spPr>
          <a:xfrm>
            <a:off x="982465" y="1076110"/>
            <a:ext cx="41913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600" b="1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관리자 메일전송 </a:t>
            </a:r>
            <a:r>
              <a:rPr lang="ko-KR" sz="16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페이지</a:t>
            </a:r>
            <a:endParaRPr sz="1600" b="1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38"/>
          <p:cNvSpPr txBox="1"/>
          <p:nvPr/>
        </p:nvSpPr>
        <p:spPr>
          <a:xfrm>
            <a:off x="3265358" y="1110755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altLang="ko-KR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USER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가 가입한 이메일로 메일 전송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3D9CF43-127C-4743-9959-1B1422FD07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59049" y="2502733"/>
            <a:ext cx="934387" cy="25245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C4C199-E5E6-4C89-A85A-7058A2A10F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802" y="1456112"/>
            <a:ext cx="3753347" cy="2174578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4F3E4F1-2FE9-4C5D-8216-7DFDCAEF506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32649" y="3947276"/>
            <a:ext cx="1968122" cy="108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1DEF0E6-06E1-41BD-9288-AAB8649E854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82183" y="638944"/>
            <a:ext cx="2148950" cy="18000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655929D9-B9E0-4900-A11A-967E8D72658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44603" y="1070407"/>
            <a:ext cx="2558272" cy="10800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62633685-F0C3-47F9-A499-FA813B2FC69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53440" y="3002794"/>
            <a:ext cx="3982325" cy="108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C5E19AB-62A2-4FAD-940C-413DF19216B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6241" y="4892706"/>
            <a:ext cx="1886563" cy="180000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D7F3DD8B-EB02-40A1-BBE1-E99D412E767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744415" y="4684601"/>
            <a:ext cx="2973590" cy="1800000"/>
          </a:xfrm>
          <a:prstGeom prst="rect">
            <a:avLst/>
          </a:prstGeom>
        </p:spPr>
      </p:pic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B43FA9F3-BD5B-41EE-9DE1-6070224055AA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1293436" y="2543401"/>
            <a:ext cx="281366" cy="122160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D9FF6F8-BE73-4A48-B7C2-12B513DCC4A3}"/>
              </a:ext>
            </a:extLst>
          </p:cNvPr>
          <p:cNvCxnSpPr>
            <a:cxnSpLocks/>
          </p:cNvCxnSpPr>
          <p:nvPr/>
        </p:nvCxnSpPr>
        <p:spPr>
          <a:xfrm flipH="1">
            <a:off x="4722929" y="3623401"/>
            <a:ext cx="166312" cy="1023244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82E93200-9936-4A59-BA3E-1B3E20119BBD}"/>
              </a:ext>
            </a:extLst>
          </p:cNvPr>
          <p:cNvCxnSpPr>
            <a:cxnSpLocks/>
            <a:endCxn id="11" idx="1"/>
          </p:cNvCxnSpPr>
          <p:nvPr/>
        </p:nvCxnSpPr>
        <p:spPr>
          <a:xfrm flipV="1">
            <a:off x="4875329" y="1538944"/>
            <a:ext cx="1506854" cy="3107701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E7565E8F-5B51-4CBB-91E0-5284EF1B593C}"/>
              </a:ext>
            </a:extLst>
          </p:cNvPr>
          <p:cNvCxnSpPr>
            <a:cxnSpLocks/>
          </p:cNvCxnSpPr>
          <p:nvPr/>
        </p:nvCxnSpPr>
        <p:spPr>
          <a:xfrm>
            <a:off x="8268746" y="1684338"/>
            <a:ext cx="903246" cy="0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E66D5EF3-3AB9-4F22-B9A0-3A18596AD27C}"/>
              </a:ext>
            </a:extLst>
          </p:cNvPr>
          <p:cNvCxnSpPr>
            <a:cxnSpLocks/>
            <a:stCxn id="14" idx="2"/>
            <a:endCxn id="16" idx="0"/>
          </p:cNvCxnSpPr>
          <p:nvPr/>
        </p:nvCxnSpPr>
        <p:spPr>
          <a:xfrm flipH="1">
            <a:off x="8744603" y="2150407"/>
            <a:ext cx="1279136" cy="852387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1E5F4DDE-E882-4C01-AFF5-A322893788F8}"/>
              </a:ext>
            </a:extLst>
          </p:cNvPr>
          <p:cNvCxnSpPr>
            <a:cxnSpLocks/>
            <a:stCxn id="16" idx="2"/>
            <a:endCxn id="19" idx="0"/>
          </p:cNvCxnSpPr>
          <p:nvPr/>
        </p:nvCxnSpPr>
        <p:spPr>
          <a:xfrm flipH="1">
            <a:off x="7129523" y="4082794"/>
            <a:ext cx="1615080" cy="809912"/>
          </a:xfrm>
          <a:prstGeom prst="straightConnector1">
            <a:avLst/>
          </a:prstGeom>
          <a:ln w="5715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Google Shape;722;p38">
            <a:extLst>
              <a:ext uri="{FF2B5EF4-FFF2-40B4-BE49-F238E27FC236}">
                <a16:creationId xmlns:a16="http://schemas.microsoft.com/office/drawing/2014/main" id="{FA86BB4A-C4C4-4A91-B41E-7335BEB9C15E}"/>
              </a:ext>
            </a:extLst>
          </p:cNvPr>
          <p:cNvSpPr txBox="1"/>
          <p:nvPr/>
        </p:nvSpPr>
        <p:spPr>
          <a:xfrm>
            <a:off x="1450857" y="4963231"/>
            <a:ext cx="427082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광고메일전송 </a:t>
            </a:r>
            <a:r>
              <a:rPr lang="ko-KR" altLang="en-US" sz="1200" b="0" i="0" u="none" strike="noStrike" cap="none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b="0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메일 보낸 리스트로 이동</a:t>
            </a:r>
            <a:endParaRPr lang="en-US" altLang="ko-KR"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메일전송 버튼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클릭시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메일 전송 페이지로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" name="Google Shape;722;p38">
            <a:extLst>
              <a:ext uri="{FF2B5EF4-FFF2-40B4-BE49-F238E27FC236}">
                <a16:creationId xmlns:a16="http://schemas.microsoft.com/office/drawing/2014/main" id="{E593A0CF-FCED-4966-878D-00A9764E98D9}"/>
              </a:ext>
            </a:extLst>
          </p:cNvPr>
          <p:cNvSpPr txBox="1"/>
          <p:nvPr/>
        </p:nvSpPr>
        <p:spPr>
          <a:xfrm>
            <a:off x="6382183" y="474859"/>
            <a:ext cx="4270827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</a:t>
            </a:r>
            <a:r>
              <a:rPr lang="ko-KR" altLang="en-US" sz="1200" dirty="0" err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입력후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전송 버튼 클릭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5" name="Google Shape;722;p38">
            <a:extLst>
              <a:ext uri="{FF2B5EF4-FFF2-40B4-BE49-F238E27FC236}">
                <a16:creationId xmlns:a16="http://schemas.microsoft.com/office/drawing/2014/main" id="{D7F760AA-F3FB-440A-A1DF-BA199448DD8E}"/>
              </a:ext>
            </a:extLst>
          </p:cNvPr>
          <p:cNvSpPr txBox="1"/>
          <p:nvPr/>
        </p:nvSpPr>
        <p:spPr>
          <a:xfrm>
            <a:off x="9274778" y="2673111"/>
            <a:ext cx="25581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전송완료시 리스트로 이동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6" name="Google Shape;722;p38">
            <a:extLst>
              <a:ext uri="{FF2B5EF4-FFF2-40B4-BE49-F238E27FC236}">
                <a16:creationId xmlns:a16="http://schemas.microsoft.com/office/drawing/2014/main" id="{F8396394-DF18-4D7F-BBE8-E5ABB9A995BE}"/>
              </a:ext>
            </a:extLst>
          </p:cNvPr>
          <p:cNvSpPr txBox="1"/>
          <p:nvPr/>
        </p:nvSpPr>
        <p:spPr>
          <a:xfrm>
            <a:off x="6253473" y="4492716"/>
            <a:ext cx="25581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내용 확인 가능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" name="Google Shape;722;p38">
            <a:extLst>
              <a:ext uri="{FF2B5EF4-FFF2-40B4-BE49-F238E27FC236}">
                <a16:creationId xmlns:a16="http://schemas.microsoft.com/office/drawing/2014/main" id="{3903E0DB-30F0-4584-8030-FAF2AD175D3B}"/>
              </a:ext>
            </a:extLst>
          </p:cNvPr>
          <p:cNvSpPr txBox="1"/>
          <p:nvPr/>
        </p:nvSpPr>
        <p:spPr>
          <a:xfrm>
            <a:off x="8684694" y="4341161"/>
            <a:ext cx="2558174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결과 확인 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</a:t>
            </a:r>
            <a:r>
              <a:rPr lang="ko-KR" altLang="en-US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전송 성공</a:t>
            </a:r>
            <a:r>
              <a:rPr lang="en-US" altLang="ko-KR" sz="12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)</a:t>
            </a:r>
            <a:endParaRPr sz="1200" b="0" i="0" u="none" strike="noStrike" cap="none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19822183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>
            <p:extLst>
              <p:ext uri="{D42A27DB-BD31-4B8C-83A1-F6EECF244321}">
                <p14:modId xmlns:p14="http://schemas.microsoft.com/office/powerpoint/2010/main" val="3292234991"/>
              </p:ext>
            </p:extLst>
          </p:nvPr>
        </p:nvGraphicFramePr>
        <p:xfrm>
          <a:off x="771144" y="2645866"/>
          <a:ext cx="10828673" cy="4076989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783033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04564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1071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741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우리 팀은 소통이 잘 되는 팀이다</a:t>
                      </a:r>
                      <a:r>
                        <a:rPr lang="en-US" altLang="ko-KR" sz="140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정말 소통이 정말 잘 된 팀이다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처음으로 경험하는 개발 프로젝트임에도 싫은 소리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en-US" altLang="ko-KR" baseline="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baseline="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기분 나쁠 만한 이야기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한번 오고 간 적 없고 누구 하나 앓는 소리 없이 굳은 일도 먼저 나서서 도와주는 멋진 팀이다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각자의 성격도 성향도 표현의 방법도 다 다름에도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서로 이해하고 자신의 의견을 전달하고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또 남의 의견과 경우를 이해하기 위해 모두가 노력해줘서 ‘</a:t>
                      </a:r>
                      <a:r>
                        <a:rPr lang="ko-KR" altLang="en-US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어려웠나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?’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싶을 정도로 소통의 문제에 있어서는 아무런 문제없이 마무리했다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다만 각자의 생활패턴이 있고 방식이 있다 보니 초반 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1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주는 스케줄을 맞추는데 고민이 잠시 되었으나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중 누군가가 줌 소회의실에 있다면 자연스레 모이면서 이 문제 또한 해결되었다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개인적인 어려움이라면</a:t>
                      </a:r>
                      <a:r>
                        <a:rPr lang="ko-KR" altLang="en-US" baseline="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배웠던 것에 비해서 기억나는 것이 한정적이다 보니 맡은 파트의 진행이 </a:t>
                      </a:r>
                      <a:r>
                        <a:rPr lang="ko-KR" altLang="en-US" baseline="0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더딘점이</a:t>
                      </a:r>
                      <a:r>
                        <a:rPr lang="ko-KR" altLang="en-US" baseline="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매우 아쉬웠다</a:t>
                      </a:r>
                      <a:r>
                        <a:rPr lang="en-US" altLang="ko-KR" baseline="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baseline="0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더 많이 공부하고 모르는 것을 검색해보고 그래도 모르겠다면 도움을 요청하면서 해결했다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8933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의견을 </a:t>
                      </a:r>
                      <a:r>
                        <a:rPr lang="ko-KR" altLang="en-US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듣는것을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제일 잘하였다고 생각한다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프로젝트가 진행되면 진행될수록 많은 의견과 제안이 오고 갔는데 그 부분에서 </a:t>
                      </a:r>
                      <a:r>
                        <a:rPr lang="ko-KR" altLang="en-US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듣는게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제일 쉬웠고 </a:t>
                      </a:r>
                      <a:r>
                        <a:rPr lang="ko-KR" altLang="en-US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들은것을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종합하고 취합하며 실행으로 옮기면서 눈으로 보여지는 것이 점점 많아질수록 너무나 흥미로운 과정이었다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893352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6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개월 간의 수업이 무색하다 싶을 정도로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개인적으로 무척이나 부족한 프로젝트였다</a:t>
                      </a:r>
                      <a:r>
                        <a:rPr lang="en-US" altLang="ko-KR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덕분에 개발자로서의 기본이 되는 </a:t>
                      </a:r>
                      <a:r>
                        <a:rPr lang="en-US" altLang="ko-KR" sz="1400" i="0" u="none" strike="noStrike" cap="none" baseline="0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HTML,CSS,Java</a:t>
                      </a:r>
                      <a:r>
                        <a:rPr lang="en-US" altLang="ko-KR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script, java,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Database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와 팀원들과의 의사소통까지 보완하고 </a:t>
                      </a:r>
                      <a:r>
                        <a:rPr lang="ko-KR" altLang="en-US" sz="1400" i="0" u="none" strike="noStrike" cap="none" baseline="0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습득해야할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것들이 무엇인지 더 깊게 생각할 수 있던 프로젝트였다</a:t>
                      </a:r>
                      <a:r>
                        <a:rPr lang="en-US" altLang="ko-KR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Google Shape;7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850" y="864447"/>
            <a:ext cx="19050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11" name="Google Shape;761;p40"/>
          <p:cNvSpPr txBox="1"/>
          <p:nvPr/>
        </p:nvSpPr>
        <p:spPr>
          <a:xfrm>
            <a:off x="3152774" y="1929754"/>
            <a:ext cx="755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 :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 및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드라마 페이지,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DB설계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자료 종합, PPT 작성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이정진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402767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>
            <p:extLst>
              <p:ext uri="{D42A27DB-BD31-4B8C-83A1-F6EECF244321}">
                <p14:modId xmlns:p14="http://schemas.microsoft.com/office/powerpoint/2010/main" val="4272639148"/>
              </p:ext>
            </p:extLst>
          </p:nvPr>
        </p:nvGraphicFramePr>
        <p:xfrm>
          <a:off x="695309" y="2748100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Spring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이해도와 더불어서 </a:t>
                      </a:r>
                      <a:r>
                        <a:rPr lang="ko-KR" altLang="en-US" sz="1400" i="0" u="none" strike="noStrike" cap="none" baseline="0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백엔드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개발자로서</a:t>
                      </a:r>
                      <a:r>
                        <a:rPr lang="en-US" altLang="ko-KR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더 나아가 </a:t>
                      </a:r>
                      <a:r>
                        <a:rPr lang="ko-KR" altLang="en-US" sz="1400" i="0" u="none" strike="noStrike" cap="none" baseline="0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풀스택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개발자에 로망이 생겼습니다</a:t>
                      </a:r>
                      <a:r>
                        <a:rPr lang="en-US" altLang="ko-KR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미약한 실력을 더 발전시켜서 성장하는 개발자가 될 수 있게 노력할 겁니다</a:t>
                      </a:r>
                      <a:r>
                        <a:rPr lang="en-US" altLang="ko-KR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!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팀플레이가 이렇게나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재밌을줄은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몰랐습니다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</a:t>
                      </a:r>
                      <a:r>
                        <a:rPr lang="en-US" altLang="ko-KR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굉장히 좋은 사람들과 함께하고 있음에 너무 감사합니다</a:t>
                      </a:r>
                      <a:r>
                        <a:rPr lang="en-US" altLang="ko-KR" sz="1400" i="0" u="none" strike="noStrike" cap="none" baseline="0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!</a:t>
                      </a: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7" name="Google Shape;76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7850" y="864447"/>
            <a:ext cx="1905000" cy="1762125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" name="Google Shape;762;p40"/>
          <p:cNvSpPr txBox="1"/>
          <p:nvPr/>
        </p:nvSpPr>
        <p:spPr>
          <a:xfrm>
            <a:off x="3152776" y="945476"/>
            <a:ext cx="1581000" cy="43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이정진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761;p40"/>
          <p:cNvSpPr txBox="1"/>
          <p:nvPr/>
        </p:nvSpPr>
        <p:spPr>
          <a:xfrm>
            <a:off x="3152774" y="1929754"/>
            <a:ext cx="75561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 :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메인화면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 및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드라마 페이지, </a:t>
            </a:r>
            <a:r>
              <a:rPr lang="ko-KR" sz="1600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DB설계</a:t>
            </a:r>
            <a:r>
              <a:rPr lang="ko-KR" sz="1600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자료 종합, PPT 작성</a:t>
            </a:r>
            <a:endParaRPr sz="16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940804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>
            <p:extLst/>
          </p:nvPr>
        </p:nvGraphicFramePr>
        <p:xfrm>
          <a:off x="692676" y="2814728"/>
          <a:ext cx="11127849" cy="3705142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83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0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시작할때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6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명이서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시작한 프로젝트였는데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조장님이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개인적 사정으로 인해 프로젝트에 동참할 수 없게 되었다</a:t>
                      </a:r>
                      <a:r>
                        <a:rPr lang="en-US" altLang="ko-KR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유일한 전공자이셨던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조장님의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부재가 걱정이 되었지만</a:t>
                      </a:r>
                      <a:r>
                        <a:rPr lang="en-US" altLang="ko-KR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조원들간의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적극적인 의사소통과 지식공유로 프로젝트를 완성할 수 있었다</a:t>
                      </a:r>
                      <a:r>
                        <a:rPr lang="en-US" altLang="ko-KR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</a:t>
                      </a:r>
                      <a:r>
                        <a:rPr lang="ko-KR" altLang="en-US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하다보면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코딩이 잘되지않아서 </a:t>
                      </a:r>
                      <a:r>
                        <a:rPr lang="ko-KR" altLang="en-US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힘들때가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있지만 조원들이 서로 격려하면서 서로의 버팀목이 되어준 덕분에 큰 시너지효과가 발생하여 프로젝트를 완성할 수 있었다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디자인 </a:t>
                      </a:r>
                      <a:r>
                        <a:rPr lang="ko-KR" altLang="en-US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씽킹을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통해서 확실한 주제와 방향성을 정하였다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 해보는 프로젝트이다 보니 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 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설계가 미숙했다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 이번 기회를 통해서 다음 프로젝트에서는 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설계할때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컬럼명과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데이터를 좀 더 간결하고</a:t>
                      </a:r>
                    </a:p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None/>
                      </a:pP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  효율적으로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짜야겠다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구현하고 싶은 기능은 많았으나 지식이 부족하여 한달이라는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시간안에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다 구현하지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못한게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아쉬웠다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485032644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761;p40"/>
          <p:cNvSpPr txBox="1"/>
          <p:nvPr/>
        </p:nvSpPr>
        <p:spPr>
          <a:xfrm>
            <a:off x="3152774" y="1929754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b="1" dirty="0"/>
              <a:t>담당 </a:t>
            </a:r>
            <a:r>
              <a:rPr lang="en-US" altLang="ko-KR" b="1" dirty="0"/>
              <a:t>: </a:t>
            </a:r>
            <a:r>
              <a:rPr lang="en-US" altLang="ko-KR" dirty="0"/>
              <a:t>Admin homepage </a:t>
            </a:r>
            <a:r>
              <a:rPr lang="ko-KR" altLang="en-US" dirty="0"/>
              <a:t>전체 기능 구현</a:t>
            </a:r>
            <a:r>
              <a:rPr lang="en-US" altLang="ko-KR" dirty="0"/>
              <a:t>, Admin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자료 종합</a:t>
            </a:r>
            <a:r>
              <a:rPr lang="en-US" altLang="ko-KR" dirty="0"/>
              <a:t>, PPT </a:t>
            </a:r>
            <a:r>
              <a:rPr lang="ko-KR" altLang="en-US" dirty="0" smtClean="0"/>
              <a:t>작성</a:t>
            </a:r>
            <a:endParaRPr lang="ko-KR" altLang="en-US" sz="1600" dirty="0"/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 err="1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이혁주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26" name="Picture 2" descr="https://lh6.googleusercontent.com/plYstI-d1xdU6ZCGS3tL2cwXeWVl-IqxMd8EkpciNH8wmt8GnP2G46xdFagqisX3vV0HVPUpOCcw-_aoPkZuoxLT5PAxyQwc0afpPeKrYFj0_pr4MXgehT8wzeF3usnmOjkd0RljCzi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67" y="618447"/>
            <a:ext cx="1528127" cy="19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528556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/>
        </p:nvGraphicFramePr>
        <p:xfrm>
          <a:off x="849313" y="2795873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이번 프로젝트로 전반적인 스프링 프레임워크의 구조에 대해 이해하게 되었고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 및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백엔드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실력이 크게 향상되었다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진행하면서  구현하고 싶었던 기능은 많았으나 지식과 시간이 부족하여 다 구현하지 못하였는데 이 경험을 통해 오히려 더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심도있게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공부하고 싶다는 생각을 하였다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나는 내가 원하는 기술을 자유자재로 적용시킬 수 있는 개발자가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될수있도록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더욱더 열심히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공부할것이다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멀티캠퍼스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풀스택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개발자 과정은 내 인생의 전환점이라 생각한다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대학을 졸업하고 회사도 다녀봤지만 평생 일할 수 있는 직업이라는 생각이 들지 않았다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하지만 개발자라는 직업은 평생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직업일뿐만아니라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죽을때까지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계속 공부를 하며 나를 업그레이드 할 수 있는 직업이라 생각했다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  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 웹 서비스 개발 관련 지식을 배울 수 있는 좋은 기회를 놓치지 않고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한것은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내 인생의 가장 잘한 일 중 하나일거라고 단언한다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pic>
        <p:nvPicPr>
          <p:cNvPr id="6" name="Picture 2" descr="https://lh6.googleusercontent.com/plYstI-d1xdU6ZCGS3tL2cwXeWVl-IqxMd8EkpciNH8wmt8GnP2G46xdFagqisX3vV0HVPUpOCcw-_aoPkZuoxLT5PAxyQwc0afpPeKrYFj0_pr4MXgehT8wzeF3usnmOjkd0RljCziZ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6067" y="618447"/>
            <a:ext cx="1528127" cy="19636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 err="1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이혁주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152774" y="1929754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ko-KR" altLang="en-US" b="1" dirty="0"/>
              <a:t>담당 </a:t>
            </a:r>
            <a:r>
              <a:rPr lang="en-US" altLang="ko-KR" b="1" dirty="0"/>
              <a:t>: </a:t>
            </a:r>
            <a:r>
              <a:rPr lang="en-US" altLang="ko-KR" dirty="0"/>
              <a:t>Admin homepage </a:t>
            </a:r>
            <a:r>
              <a:rPr lang="ko-KR" altLang="en-US" dirty="0"/>
              <a:t>전체 기능 구현</a:t>
            </a:r>
            <a:r>
              <a:rPr lang="en-US" altLang="ko-KR" dirty="0"/>
              <a:t>, Admin DB</a:t>
            </a:r>
            <a:r>
              <a:rPr lang="ko-KR" altLang="en-US" dirty="0"/>
              <a:t>설계</a:t>
            </a:r>
            <a:r>
              <a:rPr lang="en-US" altLang="ko-KR" dirty="0"/>
              <a:t>, </a:t>
            </a:r>
            <a:r>
              <a:rPr lang="ko-KR" altLang="en-US" dirty="0"/>
              <a:t>자료 종합</a:t>
            </a:r>
            <a:r>
              <a:rPr lang="en-US" altLang="ko-KR" dirty="0"/>
              <a:t>, PPT </a:t>
            </a:r>
            <a:r>
              <a:rPr lang="ko-KR" altLang="en-US" dirty="0" smtClean="0"/>
              <a:t>작성</a:t>
            </a:r>
            <a:endParaRPr lang="ko-KR" altLang="en-US" sz="1600" dirty="0"/>
          </a:p>
        </p:txBody>
      </p:sp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755168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>
            <p:extLst/>
          </p:nvPr>
        </p:nvGraphicFramePr>
        <p:xfrm>
          <a:off x="692676" y="2814728"/>
          <a:ext cx="11127849" cy="3949424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83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5325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03424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중 전공자가 없었기 때문에 프로젝트를 시작함에 어려움이 많았다</a:t>
                      </a:r>
                      <a:r>
                        <a:rPr lang="en-US" altLang="ko-KR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개인적인 사정으로 팀장이 팀에서 잠시 이탈하게 되어 큰 어려움이 있었지만 팀원들의 하고자 하는 마음이 정말 컸고 많은 소통으로 이슈들을 하나하나 해결해 나갔다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서로의 의견에 충돌이 있어도 충분한 대화와 많은 회의를 통해 풀어나갔다</a:t>
                      </a:r>
                      <a:endParaRPr lang="en-US" altLang="ko-KR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140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조그만 이슈에도 많은 회의를 통해 해결해 나갔다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서로 의욕이 넘쳤기에 여러 가지 아이디어를 프로젝트에 녹일 수 있었고 구현하기 어려운 부분은 팀원들이 많은 시간을 소비해 결국 아이디어를 해결하였다</a:t>
                      </a:r>
                      <a:r>
                        <a:rPr lang="en-US" altLang="ko-KR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240276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많은 회의를 통해 많은 문제를 해결했지만 기록하지 않아서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회의에 참석하지 못한 팀원과의 의사소통에 문제가 있었다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기록하여 그날 참석하지 못한 팀원에게도 회의의 결과를 알려준다면 좀 더 원활하게 프로젝트를 마무리할 수 있을 것이다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처음이라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칼럼명을 정함에 있어서 간결하게 정하지 못해 프로젝트를 진행하며 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 인한 아쉬움이 생겼다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지식이 부족해 기능구현에 시간이 걸려 완벽한 기능을 구현하지 못 한 아쉬움이 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14097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485032644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김용환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761;p40"/>
          <p:cNvSpPr txBox="1"/>
          <p:nvPr/>
        </p:nvSpPr>
        <p:spPr>
          <a:xfrm>
            <a:off x="3152774" y="1929754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Clr>
                <a:srgbClr val="323F4F"/>
              </a:buClr>
              <a:buSzPts val="1600"/>
            </a:pPr>
            <a:r>
              <a:rPr lang="ko-KR" altLang="en-US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page,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,DB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altLang="ko-KR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CSS, PPT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5" y="774700"/>
            <a:ext cx="1348984" cy="1706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726958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>
            <p:extLst/>
          </p:nvPr>
        </p:nvGraphicFramePr>
        <p:xfrm>
          <a:off x="849313" y="2795873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통해 전반적인 웹 개발의 단계를 다시 한번 학습할 수 있었고 배울 땐 이해되지 않던 부분들도 스스로 만들어보며 이해가 되었다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처음 데이터베이스 설계를 잘못하여 프로젝트 진행에 어려움을 느꼈고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데이터베이스 설계가 중요하다는 것을 다시 한번 느끼게 되었다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마무리하며 다시 한번 개발이라는 것에 흥미를 느끼게 되었고 아쉬운 부분을 더욱 공부하여 꼭 채우고 싶은 마음이 들었다</a:t>
                      </a:r>
                      <a:r>
                        <a:rPr lang="en-US" altLang="ko-KR" sz="1400" i="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  <a:tabLst/>
                        <a:defRPr/>
                      </a:pP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개발자로 성장하고 싶은 마음이 있었지만 어디서부터 어떻게 시작해야 할지 막막한 시점에 멀티캠퍼스 </a:t>
                      </a:r>
                      <a:r>
                        <a:rPr lang="ko-KR" altLang="en-US" sz="1400" i="0" u="none" strike="noStrike" cap="none" dirty="0" err="1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풀스택이라는</a:t>
                      </a:r>
                      <a:r>
                        <a:rPr lang="ko-KR" altLang="en-US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교육을 통해 길을 잡게 되었습니다</a:t>
                      </a:r>
                      <a:r>
                        <a:rPr lang="en-US" altLang="ko-KR" sz="1400" i="0" u="none" strike="noStrike" cap="none" dirty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김용환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152774" y="1929754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Clr>
                <a:srgbClr val="323F4F"/>
              </a:buClr>
              <a:buSzPts val="1600"/>
            </a:pPr>
            <a:r>
              <a:rPr lang="ko-KR" altLang="en-US" b="1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예능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page,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검색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,DB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en-US" altLang="ko-KR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QnA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CSS, PPT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작성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7925" y="774700"/>
            <a:ext cx="1348984" cy="1706465"/>
          </a:xfrm>
          <a:prstGeom prst="rect">
            <a:avLst/>
          </a:prstGeom>
        </p:spPr>
      </p:pic>
      <p:sp>
        <p:nvSpPr>
          <p:cNvPr id="10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86435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>
            <p:extLst/>
          </p:nvPr>
        </p:nvGraphicFramePr>
        <p:xfrm>
          <a:off x="692676" y="2814728"/>
          <a:ext cx="11127849" cy="3551829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83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0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lang="ko-KR" altLang="en-US" sz="1400" u="none" strike="noStrike" cap="none" dirty="0" smtClean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하다보면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서로 간의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의견충돌으로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싸울 수 있는데 그런 일이 없었고 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팀원 간의 커뮤니케이션으로 문제 해결과 다른 사람의 오류를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팀내끼리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해결하며 프로젝트를 완성하였다</a:t>
                      </a:r>
                      <a:r>
                        <a:rPr lang="en-US" altLang="ko-KR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</a:t>
                      </a:r>
                      <a:r>
                        <a:rPr lang="ko-KR" altLang="en-US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하다보니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내가 맡은 파트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/Q&amp;A)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와 로그인 파트에 세션 연결이 되어야 하는 부분이  있어 내가 맡은 파트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(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 Q&amp;A)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에 또 다른 로그인 파트에 대해 테스트하며 구현한 것에 대해 좋았다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dirty="0"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한 달이라는 짧은 시간과 인원이 부족한 바람에 영화 게시판 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공지사항 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, Q&amp;A 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로그인 세션 테스트를 한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꺼번에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만들다보니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페이징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기능이나 다른 기능들을 구현하지 못한 게 아쉬웠다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다음 프로젝트 때에는 내가 맡은 파트에 하나라도 잘 구현 하고 싶다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485032644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761;p40"/>
          <p:cNvSpPr txBox="1"/>
          <p:nvPr/>
        </p:nvSpPr>
        <p:spPr>
          <a:xfrm>
            <a:off x="3152774" y="1929754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Clr>
                <a:srgbClr val="323F4F"/>
              </a:buClr>
              <a:buSzPts val="1600"/>
            </a:pPr>
            <a:r>
              <a:rPr lang="ko-KR" altLang="en-US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&amp;Q&amp;A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page, DB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</a:t>
            </a:r>
            <a:r>
              <a:rPr lang="ko-KR" altLang="en-US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</a:t>
            </a:r>
            <a:endParaRPr lang="ko-KR" altLang="en-US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한나라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92376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1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11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28" name="Google Shape;128;p11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9" name="Google Shape;129;p11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1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11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훈련 내용과의 관련성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2" name="Google Shape;132;p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0446" y="2845837"/>
            <a:ext cx="1938461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98907" y="2845837"/>
            <a:ext cx="1298969" cy="360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597876" y="2845837"/>
            <a:ext cx="2672294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1"/>
          <p:cNvSpPr txBox="1"/>
          <p:nvPr/>
        </p:nvSpPr>
        <p:spPr>
          <a:xfrm>
            <a:off x="1532488" y="2400604"/>
            <a:ext cx="3708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&lt;디자인 띵킹을 통한 프로젝트 회의&gt;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36" name="Google Shape;136;p11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3597876" y="4645837"/>
            <a:ext cx="2672295" cy="180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11"/>
          <p:cNvSpPr/>
          <p:nvPr/>
        </p:nvSpPr>
        <p:spPr>
          <a:xfrm>
            <a:off x="9565576" y="2845837"/>
            <a:ext cx="2265978" cy="3600000"/>
          </a:xfrm>
          <a:prstGeom prst="rect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p11"/>
          <p:cNvSpPr/>
          <p:nvPr/>
        </p:nvSpPr>
        <p:spPr>
          <a:xfrm>
            <a:off x="6893281" y="2845837"/>
            <a:ext cx="2265978" cy="3600000"/>
          </a:xfrm>
          <a:prstGeom prst="rect">
            <a:avLst/>
          </a:prstGeom>
          <a:solidFill>
            <a:srgbClr val="445569"/>
          </a:solidFill>
          <a:ln w="25400" cap="flat" cmpd="sng">
            <a:solidFill>
              <a:srgbClr val="445569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p11"/>
          <p:cNvSpPr/>
          <p:nvPr/>
        </p:nvSpPr>
        <p:spPr>
          <a:xfrm>
            <a:off x="7074070" y="3025837"/>
            <a:ext cx="1904400" cy="14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 분석 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및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시각화</a:t>
            </a:r>
            <a:endParaRPr/>
          </a:p>
        </p:txBody>
      </p:sp>
      <p:sp>
        <p:nvSpPr>
          <p:cNvPr id="140" name="Google Shape;140;p11"/>
          <p:cNvSpPr/>
          <p:nvPr/>
        </p:nvSpPr>
        <p:spPr>
          <a:xfrm>
            <a:off x="7074070" y="4735837"/>
            <a:ext cx="1904400" cy="14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디자인 띵킹 기반의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아이디어 기획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프로젝트 회의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1" name="Google Shape;141;p11"/>
          <p:cNvSpPr/>
          <p:nvPr/>
        </p:nvSpPr>
        <p:spPr>
          <a:xfrm>
            <a:off x="9782369" y="3025837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문제해결 JAVA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프로그래밍</a:t>
            </a:r>
            <a:endParaRPr/>
          </a:p>
        </p:txBody>
      </p:sp>
      <p:sp>
        <p:nvSpPr>
          <p:cNvPr id="142" name="Google Shape;142;p11"/>
          <p:cNvSpPr/>
          <p:nvPr/>
        </p:nvSpPr>
        <p:spPr>
          <a:xfrm>
            <a:off x="9782369" y="3712339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알고리즘</a:t>
            </a:r>
            <a:endParaRPr/>
          </a:p>
        </p:txBody>
      </p:sp>
      <p:sp>
        <p:nvSpPr>
          <p:cNvPr id="143" name="Google Shape;143;p11"/>
          <p:cNvSpPr/>
          <p:nvPr/>
        </p:nvSpPr>
        <p:spPr>
          <a:xfrm>
            <a:off x="9782369" y="4392586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데이터베이스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MySQL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4" name="Google Shape;144;p11"/>
          <p:cNvSpPr/>
          <p:nvPr/>
        </p:nvSpPr>
        <p:spPr>
          <a:xfrm>
            <a:off x="9782369" y="5072833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프론트앤드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(HTML, CSS, Bootstrap, JS)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5" name="Google Shape;145;p11"/>
          <p:cNvSpPr/>
          <p:nvPr/>
        </p:nvSpPr>
        <p:spPr>
          <a:xfrm>
            <a:off x="9782369" y="5778682"/>
            <a:ext cx="1904400" cy="540000"/>
          </a:xfrm>
          <a:prstGeom prst="roundRect">
            <a:avLst>
              <a:gd name="adj" fmla="val 16667"/>
            </a:avLst>
          </a:prstGeom>
          <a:solidFill>
            <a:srgbClr val="ACB8CA"/>
          </a:solidFill>
          <a:ln w="25400" cap="flat" cmpd="sng">
            <a:solidFill>
              <a:srgbClr val="ACB8CA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4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백앤드</a:t>
            </a:r>
            <a:endParaRPr sz="14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(STS 3을 이용한 project 생성)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700" b="1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(JSTL, EL, 모던JAVA, JSP등….)</a:t>
            </a:r>
            <a:endParaRPr sz="700" b="1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6" name="Google Shape;146;p11"/>
          <p:cNvSpPr txBox="1"/>
          <p:nvPr/>
        </p:nvSpPr>
        <p:spPr>
          <a:xfrm>
            <a:off x="7928169" y="2372323"/>
            <a:ext cx="3708400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&lt;훈련기간 동안 배운 지식 적용&gt;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/>
        </p:nvGraphicFramePr>
        <p:xfrm>
          <a:off x="849313" y="2795873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이미 다른 학원에서 프로젝트를 만들어봤지만 이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멀티캠퍼스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프로젝트에서 사용하는 기술이 저번 학원보다 많아 기술 향상에 도움이 되었고 프로젝트를 하면서 다시 복습과 예습으로 하니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그동안 까먹었던 것과 내가 모르는 것들을 다시 재정립 하는 좋은 시간이었다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한나라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" name="Google Shape;761;p40"/>
          <p:cNvSpPr txBox="1"/>
          <p:nvPr/>
        </p:nvSpPr>
        <p:spPr>
          <a:xfrm>
            <a:off x="3152776" y="1916691"/>
            <a:ext cx="7556100" cy="307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Clr>
                <a:srgbClr val="323F4F"/>
              </a:buClr>
              <a:buSzPts val="1600"/>
            </a:pPr>
            <a:r>
              <a:rPr lang="ko-KR" altLang="en-US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&amp;Q&amp;A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page, DB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</a:t>
            </a:r>
            <a:r>
              <a:rPr lang="ko-KR" altLang="en-US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종합</a:t>
            </a:r>
            <a:endParaRPr lang="ko-KR" altLang="en-US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1964160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0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0" name="Google Shape;740;p40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41" name="Google Shape;741;p40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45" name="Google Shape;745;p40"/>
          <p:cNvGraphicFramePr/>
          <p:nvPr>
            <p:extLst/>
          </p:nvPr>
        </p:nvGraphicFramePr>
        <p:xfrm>
          <a:off x="597694" y="2621644"/>
          <a:ext cx="11127849" cy="4131862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18322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9555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9104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수행상 어려움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극복 사례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모두가 경험이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없다보니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데이터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설계부분이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가장 어려웠습니다</a:t>
                      </a:r>
                      <a:r>
                        <a:rPr lang="en-US" altLang="ko-KR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열심히 설계를 머리를 맞대고 설계를 했는데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만들다보니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새로운 컬럼이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필요해진다던가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필요 없는 컬럼들이 생겨나고 제대로 만들어지지 않은 명세서를 가지고 페이지를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만들다보니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서로가 다른 </a:t>
                      </a:r>
                      <a:r>
                        <a:rPr lang="ko-KR" altLang="en-US" sz="140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컬럼명으로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기능 구현을 하고 있어 결국에는 각자가 만들어 놓은 페이지를 합치기가 어려운 상황이 왔었습니다</a:t>
                      </a:r>
                      <a:r>
                        <a:rPr lang="en-US" altLang="ko-KR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r>
                        <a:rPr lang="ko-KR" altLang="en-US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그래서 저희는 다시 회의를 하고 서로 충분한 대화를 통해서 명세서를 다시 정립하고 그 명세서를 가지고 프로그래밍을 하여 극복을 하였습니다</a:t>
                      </a:r>
                      <a:r>
                        <a:rPr lang="en-US" altLang="ko-KR" sz="140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  <a:endParaRPr lang="ko-KR" altLang="en-US" sz="140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잘한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저희가 잘한 부분은 회의를 정말 자주 했다는 것이라 생각합니다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모두가 열정적이어서 매일 저녁 모여서 회의와 </a:t>
                      </a:r>
                      <a:r>
                        <a:rPr lang="ko-KR" altLang="en-US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소통그리고</a:t>
                      </a: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격려를 통해  프로젝트를 좋은 방향으로 이끌어 나갔습니다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  <a:p>
                      <a:pPr marL="285750" marR="0" lvl="0" indent="-28575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모두가 다른 사람의 이야기를 경청할 줄 아는 분들이었습니다</a:t>
                      </a:r>
                      <a:r>
                        <a:rPr lang="en-US" altLang="ko-KR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/>
                        <a:t>아쉬운 부분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DB 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설계 부분이 가장 아쉬웠습니다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극복 사례에서도 말했지만 모두가 경험이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부족하다보니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설계를 했음에도 프로젝트를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진행하다보니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고쳐야 할 부분이 너무 많았고 정확하지 않은 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명세서로 프로젝트를 </a:t>
                      </a:r>
                      <a:r>
                        <a:rPr lang="ko-KR" altLang="en-US" sz="1400" i="0" u="none" strike="noStrike" cap="none" dirty="0" err="1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진행하다보니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서로 다른 컬럼을 이용했습니다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추후에는 좀 더 탄탄한 회의로 좀 더 정확한 명세서를 통해 프로젝트를 진행하고 싶습니다</a:t>
                      </a:r>
                      <a:r>
                        <a:rPr lang="en-US" altLang="ko-KR" sz="1400" i="0" u="none" strike="noStrike" cap="none" dirty="0" smtClean="0">
                          <a:solidFill>
                            <a:srgbClr val="323F4F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787663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endParaRPr sz="1600" b="1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485032644"/>
                  </a:ext>
                </a:extLst>
              </a:tr>
            </a:tbl>
          </a:graphicData>
        </a:graphic>
      </p:graphicFrame>
      <p:sp>
        <p:nvSpPr>
          <p:cNvPr id="9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" name="Google Shape;761;p40"/>
          <p:cNvSpPr txBox="1"/>
          <p:nvPr/>
        </p:nvSpPr>
        <p:spPr>
          <a:xfrm>
            <a:off x="2863517" y="1929754"/>
            <a:ext cx="87228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SzPts val="1600"/>
            </a:pPr>
            <a:r>
              <a:rPr lang="ko-KR" altLang="en-US" b="1" dirty="0" smtClean="0"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API,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웹툰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page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댓글 기능 구현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/Q&amp;A/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 , </a:t>
            </a:r>
            <a:r>
              <a:rPr lang="en-US" altLang="ko-KR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exerd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게시판 </a:t>
            </a:r>
            <a:r>
              <a:rPr lang="ko-KR" altLang="en-US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 구현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장르별 </a:t>
            </a:r>
            <a:r>
              <a:rPr lang="ko-KR" altLang="en-US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분류기능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lang="ko-KR" altLang="en-US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i="0" u="none" strike="noStrike" cap="none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박한우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7" y="721488"/>
            <a:ext cx="1905000" cy="1866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414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41"/>
          <p:cNvSpPr txBox="1"/>
          <p:nvPr/>
        </p:nvSpPr>
        <p:spPr>
          <a:xfrm>
            <a:off x="17463" y="-31750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05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1" name="Google Shape;751;p41"/>
          <p:cNvSpPr txBox="1"/>
          <p:nvPr/>
        </p:nvSpPr>
        <p:spPr>
          <a:xfrm>
            <a:off x="849313" y="66675"/>
            <a:ext cx="1043876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느낀 점</a:t>
            </a:r>
            <a:endParaRPr sz="2000" b="1" i="0" u="none" strike="noStrike" cap="none">
              <a:solidFill>
                <a:srgbClr val="44556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2" name="Google Shape;752;p41"/>
          <p:cNvCxnSpPr/>
          <p:nvPr/>
        </p:nvCxnSpPr>
        <p:spPr>
          <a:xfrm rot="10800000" flipH="1">
            <a:off x="1893189" y="393700"/>
            <a:ext cx="9927336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graphicFrame>
        <p:nvGraphicFramePr>
          <p:cNvPr id="753" name="Google Shape;753;p41"/>
          <p:cNvGraphicFramePr/>
          <p:nvPr/>
        </p:nvGraphicFramePr>
        <p:xfrm>
          <a:off x="849313" y="2795873"/>
          <a:ext cx="10765175" cy="3764425"/>
        </p:xfrm>
        <a:graphic>
          <a:graphicData uri="http://schemas.openxmlformats.org/drawingml/2006/table">
            <a:tbl>
              <a:tblPr firstRow="1" bandRow="1">
                <a:noFill/>
                <a:tableStyleId>{3474FB7B-6188-4484-9514-787B069A4CE2}</a:tableStyleId>
              </a:tblPr>
              <a:tblGrid>
                <a:gridCol w="20319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87332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320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구분</a:t>
                      </a:r>
                      <a:endParaRPr sz="1800" u="none" strike="noStrike" cap="none"/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strike="noStrike" cap="none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내용</a:t>
                      </a:r>
                      <a:endParaRPr sz="1800" u="none" strike="noStrike" cap="none" dirty="0"/>
                    </a:p>
                  </a:txBody>
                  <a:tcPr marL="91450" marR="91450" marT="45750" marB="45750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276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프로젝트를 통한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진로설계, </a:t>
                      </a:r>
                      <a:endParaRPr sz="140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취업분야 탐색 </a:t>
                      </a:r>
                      <a:endParaRPr sz="1600" i="0" u="none" strike="noStrike" cap="none"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ko-KR" sz="1600" i="0" u="none" strike="noStrike" cap="none"/>
                        <a:t>및 결정 등 도움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프로젝트에 들어오기 전에는 제가 무엇을 할 수 있는지도 몰랐고 무엇을 해야 할지도 몰라 모든 것이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막연했습니다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하지만 프로젝트를 시작하며 어떤 식으로 웹 개발이 진행되는지 감이 잡히고 여러가지 기능들을 구현하면서 </a:t>
                      </a:r>
                    </a:p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자신감도 상승하고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백앤드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/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프론트앤드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실력이 많이 향상 되면서 큰 즐거움과 재미를 느꼈습니다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 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 프로젝트에서 </a:t>
                      </a:r>
                      <a:r>
                        <a:rPr lang="ko-KR" altLang="en-US" sz="1400" i="0" u="none" strike="noStrike" cap="none" dirty="0" err="1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느낀점들을</a:t>
                      </a:r>
                      <a:r>
                        <a:rPr lang="ko-KR" altLang="en-US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 토대로 더욱 열심히 공부하여 질문하는 사람보다는 누군가에게 항상 답변해줄 수 있는 사람이 되고 싶습니다</a:t>
                      </a:r>
                      <a:r>
                        <a:rPr lang="en-US" altLang="ko-KR" sz="1400" i="0" u="none" strike="noStrike" cap="none" dirty="0" smtClean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.</a:t>
                      </a: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4047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600"/>
                        <a:buFont typeface="Calibri"/>
                        <a:buNone/>
                      </a:pPr>
                      <a:r>
                        <a:rPr lang="ko-KR" sz="1600" i="0" u="none" strike="noStrike" cap="none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기타</a:t>
                      </a:r>
                      <a:endParaRPr sz="1600" b="1" i="0" u="none" strike="noStrike" cap="none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91450" marR="91450" marT="45750" marB="45750" anchor="ctr"/>
                </a:tc>
                <a:tc>
                  <a:txBody>
                    <a:bodyPr/>
                    <a:lstStyle/>
                    <a:p>
                      <a:pPr marL="285750" marR="0" lvl="0" indent="-28575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400"/>
                        <a:buFont typeface="Arial"/>
                        <a:buChar char="•"/>
                      </a:pPr>
                      <a:endParaRPr sz="1400" i="0" u="none" strike="noStrike" cap="none" dirty="0">
                        <a:solidFill>
                          <a:srgbClr val="323F4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36000" marR="4225" marT="4225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Google Shape;762;p40"/>
          <p:cNvSpPr txBox="1"/>
          <p:nvPr/>
        </p:nvSpPr>
        <p:spPr>
          <a:xfrm>
            <a:off x="3152776" y="945476"/>
            <a:ext cx="1581000" cy="600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altLang="en-US" sz="2200" b="1" dirty="0" smtClean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박한우</a:t>
            </a:r>
            <a:endParaRPr sz="2200" b="1" i="0" u="none" strike="noStrike" cap="none" dirty="0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067" y="721488"/>
            <a:ext cx="1905000" cy="1866900"/>
          </a:xfrm>
          <a:prstGeom prst="rect">
            <a:avLst/>
          </a:prstGeom>
        </p:spPr>
      </p:pic>
      <p:sp>
        <p:nvSpPr>
          <p:cNvPr id="8" name="Google Shape;758;p40"/>
          <p:cNvSpPr/>
          <p:nvPr/>
        </p:nvSpPr>
        <p:spPr>
          <a:xfrm>
            <a:off x="688940" y="864228"/>
            <a:ext cx="82204" cy="927618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" name="Google Shape;761;p40"/>
          <p:cNvSpPr txBox="1"/>
          <p:nvPr/>
        </p:nvSpPr>
        <p:spPr>
          <a:xfrm>
            <a:off x="2863517" y="1929754"/>
            <a:ext cx="8722894" cy="5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27000" lvl="0">
              <a:buSzPts val="1600"/>
            </a:pPr>
            <a:r>
              <a:rPr lang="ko-KR" altLang="en-US" b="1" dirty="0" smtClean="0">
                <a:latin typeface="Malgun Gothic"/>
                <a:ea typeface="Malgun Gothic"/>
                <a:cs typeface="Malgun Gothic"/>
                <a:sym typeface="Malgun Gothic"/>
              </a:rPr>
              <a:t>담당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 smtClean="0">
                <a:latin typeface="Malgun Gothic"/>
                <a:ea typeface="Malgun Gothic"/>
                <a:cs typeface="Malgun Gothic"/>
                <a:sym typeface="Malgun Gothic"/>
              </a:rPr>
              <a:t>: </a:t>
            </a:r>
            <a:r>
              <a:rPr lang="ko-KR" altLang="en-US" dirty="0" smtClean="0">
                <a:latin typeface="Malgun Gothic"/>
                <a:ea typeface="Malgun Gothic"/>
                <a:cs typeface="Malgun Gothic"/>
                <a:sym typeface="Malgun Gothic"/>
              </a:rPr>
              <a:t>로그인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회원가입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주소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API,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애니메이션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&amp;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웹툰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page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댓글 기능 구현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DB</a:t>
            </a:r>
            <a:r>
              <a:rPr lang="ko-KR" altLang="en-US" dirty="0"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자료 종합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공지사항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/Q&amp;A/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헤더 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CSS , </a:t>
            </a:r>
            <a:r>
              <a:rPr lang="en-US" altLang="ko-KR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exerd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사용자 게시판 </a:t>
            </a:r>
            <a:r>
              <a:rPr lang="ko-KR" altLang="en-US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페이징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기능 구현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게시판 장르별 </a:t>
            </a:r>
            <a:r>
              <a:rPr lang="ko-KR" altLang="en-US" dirty="0" err="1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분류기능</a:t>
            </a:r>
            <a:r>
              <a:rPr lang="ko-KR" altLang="en-US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 구현</a:t>
            </a:r>
            <a:r>
              <a:rPr lang="en-US" altLang="ko-KR" dirty="0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,</a:t>
            </a:r>
            <a:endParaRPr lang="ko-KR" altLang="en-US" dirty="0"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266842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2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2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3" name="Google Shape;153;p12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4" name="Google Shape;154;p12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5" name="Google Shape;155;p12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12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프로젝트 주제 후보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7" name="Google Shape;157;p12"/>
          <p:cNvSpPr txBox="1"/>
          <p:nvPr/>
        </p:nvSpPr>
        <p:spPr>
          <a:xfrm>
            <a:off x="1329677" y="6002917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OTT 미디어 검색 및 추천 서비스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58" name="Google Shape;158;p1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43206" y="2540427"/>
            <a:ext cx="3420000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1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668572" y="3976030"/>
            <a:ext cx="2594634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1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581934" y="2540427"/>
            <a:ext cx="3279036" cy="1080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12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619256" y="3977756"/>
            <a:ext cx="2112213" cy="108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3"/>
          <p:cNvSpPr txBox="1"/>
          <p:nvPr/>
        </p:nvSpPr>
        <p:spPr>
          <a:xfrm>
            <a:off x="17463" y="-27384"/>
            <a:ext cx="1160462" cy="708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>
                <a:solidFill>
                  <a:srgbClr val="445569"/>
                </a:solidFill>
                <a:latin typeface="Arial"/>
                <a:ea typeface="Arial"/>
                <a:cs typeface="Arial"/>
                <a:sym typeface="Arial"/>
              </a:rPr>
              <a:t>01 </a:t>
            </a:r>
            <a:endParaRPr sz="4000" b="1" i="0" u="none" strike="noStrike" cap="none">
              <a:solidFill>
                <a:srgbClr val="44556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13"/>
          <p:cNvSpPr txBox="1"/>
          <p:nvPr/>
        </p:nvSpPr>
        <p:spPr>
          <a:xfrm>
            <a:off x="849313" y="66675"/>
            <a:ext cx="1813317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rgbClr val="445569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8" name="Google Shape;168;p13"/>
          <p:cNvCxnSpPr/>
          <p:nvPr/>
        </p:nvCxnSpPr>
        <p:spPr>
          <a:xfrm rot="10800000" flipH="1">
            <a:off x="2603612" y="393700"/>
            <a:ext cx="9216913" cy="10964"/>
          </a:xfrm>
          <a:prstGeom prst="straightConnector1">
            <a:avLst/>
          </a:prstGeom>
          <a:noFill/>
          <a:ln w="9525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69" name="Google Shape;169;p13"/>
          <p:cNvSpPr/>
          <p:nvPr/>
        </p:nvSpPr>
        <p:spPr>
          <a:xfrm>
            <a:off x="1031875" y="793809"/>
            <a:ext cx="68263" cy="504825"/>
          </a:xfrm>
          <a:prstGeom prst="rect">
            <a:avLst/>
          </a:prstGeom>
          <a:solidFill>
            <a:srgbClr val="445569"/>
          </a:solidFill>
          <a:ln w="12700" cap="flat" cmpd="sng">
            <a:solidFill>
              <a:srgbClr val="44556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0" name="Google Shape;170;p13"/>
          <p:cNvSpPr txBox="1"/>
          <p:nvPr/>
        </p:nvSpPr>
        <p:spPr>
          <a:xfrm>
            <a:off x="1177925" y="876359"/>
            <a:ext cx="7416800" cy="3381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프로젝트 주제 및 선정 배경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1" name="Google Shape;171;p13"/>
          <p:cNvSpPr txBox="1"/>
          <p:nvPr/>
        </p:nvSpPr>
        <p:spPr>
          <a:xfrm>
            <a:off x="1329677" y="1551312"/>
            <a:ext cx="9867058" cy="33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◾ 벤치마킹 사이트 1. 씨네21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2" name="Google Shape;172;p13"/>
          <p:cNvSpPr txBox="1"/>
          <p:nvPr/>
        </p:nvSpPr>
        <p:spPr>
          <a:xfrm>
            <a:off x="1329677" y="6002917"/>
            <a:ext cx="9867058" cy="5847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장점 : 관련 영화의 기사를 받아볼 수 있다. 예매도 가능하다.</a:t>
            </a:r>
            <a:endParaRPr/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단점 : 광고 배너가 너무 많다. 영화 관련 정보만 제공한다. 검색 필터가 없다.</a:t>
            </a:r>
            <a:endParaRPr sz="16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73" name="Google Shape;173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759" y="2014003"/>
            <a:ext cx="3600000" cy="31933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1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76486" y="2008031"/>
            <a:ext cx="3600000" cy="323611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3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248213" y="2008031"/>
            <a:ext cx="3600000" cy="2960144"/>
          </a:xfrm>
          <a:prstGeom prst="rect">
            <a:avLst/>
          </a:prstGeom>
          <a:noFill/>
          <a:ln>
            <a:noFill/>
          </a:ln>
        </p:spPr>
      </p:pic>
      <p:sp>
        <p:nvSpPr>
          <p:cNvPr id="176" name="Google Shape;176;p13"/>
          <p:cNvSpPr txBox="1"/>
          <p:nvPr/>
        </p:nvSpPr>
        <p:spPr>
          <a:xfrm>
            <a:off x="597694" y="5411725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메인페이지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7" name="Google Shape;177;p13"/>
          <p:cNvSpPr txBox="1"/>
          <p:nvPr/>
        </p:nvSpPr>
        <p:spPr>
          <a:xfrm>
            <a:off x="4104759" y="5408711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영화 게시판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78" name="Google Shape;178;p13"/>
          <p:cNvSpPr txBox="1"/>
          <p:nvPr/>
        </p:nvSpPr>
        <p:spPr>
          <a:xfrm>
            <a:off x="8209337" y="5402683"/>
            <a:ext cx="3677751" cy="276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1" i="0" u="none" strike="noStrike" cap="none">
                <a:solidFill>
                  <a:srgbClr val="323F4F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기사 게시판</a:t>
            </a:r>
            <a:endParaRPr sz="1200" b="1" i="0" u="none" strike="noStrike" cap="none">
              <a:solidFill>
                <a:srgbClr val="323F4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김당근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939</TotalTime>
  <Words>4845</Words>
  <Application>Microsoft Office PowerPoint</Application>
  <PresentationFormat>와이드스크린</PresentationFormat>
  <Paragraphs>1355</Paragraphs>
  <Slides>72</Slides>
  <Notes>72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72</vt:i4>
      </vt:variant>
    </vt:vector>
  </HeadingPairs>
  <TitlesOfParts>
    <vt:vector size="78" baseType="lpstr">
      <vt:lpstr>Noto Sans Symbols</vt:lpstr>
      <vt:lpstr>Malgun Gothic</vt:lpstr>
      <vt:lpstr>Malgun Gothic</vt:lpstr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cp:lastModifiedBy>LeeJungJIn</cp:lastModifiedBy>
  <cp:revision>33</cp:revision>
  <dcterms:modified xsi:type="dcterms:W3CDTF">2022-03-24T01:32:58Z</dcterms:modified>
</cp:coreProperties>
</file>